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806" r:id="rId1"/>
  </p:sldMasterIdLst>
  <p:notesMasterIdLst>
    <p:notesMasterId r:id="rId30"/>
  </p:notesMasterIdLst>
  <p:sldIdLst>
    <p:sldId id="264" r:id="rId2"/>
    <p:sldId id="350" r:id="rId3"/>
    <p:sldId id="351" r:id="rId4"/>
    <p:sldId id="265" r:id="rId5"/>
    <p:sldId id="272" r:id="rId6"/>
    <p:sldId id="352" r:id="rId7"/>
    <p:sldId id="348" r:id="rId8"/>
    <p:sldId id="353" r:id="rId9"/>
    <p:sldId id="354" r:id="rId10"/>
    <p:sldId id="349" r:id="rId11"/>
    <p:sldId id="346" r:id="rId12"/>
    <p:sldId id="361" r:id="rId13"/>
    <p:sldId id="362" r:id="rId14"/>
    <p:sldId id="363" r:id="rId15"/>
    <p:sldId id="328" r:id="rId16"/>
    <p:sldId id="347" r:id="rId17"/>
    <p:sldId id="324" r:id="rId18"/>
    <p:sldId id="356" r:id="rId19"/>
    <p:sldId id="355" r:id="rId20"/>
    <p:sldId id="308" r:id="rId21"/>
    <p:sldId id="325" r:id="rId22"/>
    <p:sldId id="336" r:id="rId23"/>
    <p:sldId id="339" r:id="rId24"/>
    <p:sldId id="342" r:id="rId25"/>
    <p:sldId id="357" r:id="rId26"/>
    <p:sldId id="359" r:id="rId27"/>
    <p:sldId id="341" r:id="rId28"/>
    <p:sldId id="36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9" autoAdjust="0"/>
    <p:restoredTop sz="94696"/>
  </p:normalViewPr>
  <p:slideViewPr>
    <p:cSldViewPr snapToGrid="0">
      <p:cViewPr varScale="1">
        <p:scale>
          <a:sx n="93" d="100"/>
          <a:sy n="93" d="100"/>
        </p:scale>
        <p:origin x="168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94"/>
    </p:cViewPr>
  </p:sorter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>
            <a:extLst>
              <a:ext uri="{FF2B5EF4-FFF2-40B4-BE49-F238E27FC236}">
                <a16:creationId xmlns:a16="http://schemas.microsoft.com/office/drawing/2014/main" id="{5295E8A3-28A4-0A64-E838-8908C85BF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1539" name="Rectangle 3">
            <a:extLst>
              <a:ext uri="{FF2B5EF4-FFF2-40B4-BE49-F238E27FC236}">
                <a16:creationId xmlns:a16="http://schemas.microsoft.com/office/drawing/2014/main" id="{A3767C85-805B-DBFE-3358-1A2CEC4B309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4068C149-45C6-9169-A529-CBAF97A3659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1541" name="Rectangle 5">
            <a:extLst>
              <a:ext uri="{FF2B5EF4-FFF2-40B4-BE49-F238E27FC236}">
                <a16:creationId xmlns:a16="http://schemas.microsoft.com/office/drawing/2014/main" id="{5120664C-D32E-79EC-6EF4-B8EA6CE8E5F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21542" name="Rectangle 6">
            <a:extLst>
              <a:ext uri="{FF2B5EF4-FFF2-40B4-BE49-F238E27FC236}">
                <a16:creationId xmlns:a16="http://schemas.microsoft.com/office/drawing/2014/main" id="{7BF992CB-8B12-A428-30BB-F0FDAC1BFB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1543" name="Rectangle 7">
            <a:extLst>
              <a:ext uri="{FF2B5EF4-FFF2-40B4-BE49-F238E27FC236}">
                <a16:creationId xmlns:a16="http://schemas.microsoft.com/office/drawing/2014/main" id="{FF3E691A-3469-F67A-FA8E-D6735560DE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7B6D3E6-F1B7-5E40-A679-A1503BC41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65474C7F-93E2-F0B8-55C5-E90049A1E8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068A41E1-A74C-E4FA-E790-DA43BA389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FDBCC8D9-950A-1D54-B4BB-1DFE8EF88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EB3E262-EE2B-EE42-8C08-2FDCDF88FEF4}" type="slidenum">
              <a:rPr lang="en-US" altLang="en-US" sz="1200"/>
              <a:pPr/>
              <a:t>23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F60EBD-0E5E-624C-8C6C-5556749E6FEC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428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801E5D-9ECD-874A-8EEB-A2A7F6A6B56F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974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ACCF34-DBAF-2B4D-A1DB-762FEE6245EB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30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35EF29-0EF0-DF46-9E0C-0A1D79D8D253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805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0BEED-AF68-0D4B-9CFE-10319DE2391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867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DAB813-EC41-8047-A1D8-CD13C912A78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637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ABA37B-5272-3E4C-8566-A905C8F89BF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157259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C22214-1C5F-D643-BDE2-669D09ABE7D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976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5FA348-0C49-AF4A-9729-F4F1DA662F1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650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BD734C-D937-6346-BF9F-838394C2B93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995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0A6DD-C138-8641-BBEE-B6ABB0EB600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438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0ABA37B-5272-3E4C-8566-A905C8F89BF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5572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2" name="Rectangle 1639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Video 16387" descr="Line And Dots">
            <a:extLst>
              <a:ext uri="{FF2B5EF4-FFF2-40B4-BE49-F238E27FC236}">
                <a16:creationId xmlns:a16="http://schemas.microsoft.com/office/drawing/2014/main" id="{D84012E6-C4D1-61C1-06D2-FD444EC975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326" r="845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6394" name="Rectangle 1639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5" name="Title 1">
            <a:extLst>
              <a:ext uri="{FF2B5EF4-FFF2-40B4-BE49-F238E27FC236}">
                <a16:creationId xmlns:a16="http://schemas.microsoft.com/office/drawing/2014/main" id="{720DB09E-F418-10E0-F4B7-040E970D7A9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br>
              <a:rPr lang="en-GB" altLang="en-US" sz="4500" dirty="0">
                <a:solidFill>
                  <a:srgbClr val="FFFFFF"/>
                </a:solidFill>
              </a:rPr>
            </a:br>
            <a:r>
              <a:rPr lang="en-GB" altLang="en-US" sz="4500" dirty="0">
                <a:solidFill>
                  <a:srgbClr val="FFFFFF"/>
                </a:solidFill>
              </a:rPr>
              <a:t> Deep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3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3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3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38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C245F06A-7D85-5B97-AFF1-4F7C53D18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special about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5B01-6E67-9B39-D6EC-271CB6A4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338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</a:rPr>
              <a:t>Localization of features</a:t>
            </a:r>
          </a:p>
          <a:p>
            <a:pPr>
              <a:defRPr/>
            </a:pPr>
            <a:r>
              <a:rPr lang="en-US" sz="2800" dirty="0">
                <a:solidFill>
                  <a:srgbClr val="7030A0"/>
                </a:solidFill>
              </a:rPr>
              <a:t>Need for translation invariance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Convolutional NNs </a:t>
            </a:r>
            <a:r>
              <a:rPr lang="en-US" sz="2800" dirty="0">
                <a:solidFill>
                  <a:srgbClr val="00B050"/>
                </a:solidFill>
              </a:rPr>
              <a:t>restrict learning to models that enforce these</a:t>
            </a:r>
            <a:r>
              <a:rPr lang="en-US" sz="2800" dirty="0"/>
              <a:t> (using “infinitely strong priors”), thereby reducing the potential search space!  Implementations will have: </a:t>
            </a: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</a:rPr>
              <a:t>sparse localizing layers</a:t>
            </a:r>
            <a:r>
              <a:rPr lang="en-US" sz="2800" dirty="0"/>
              <a:t> (most weights=0) and </a:t>
            </a:r>
          </a:p>
          <a:p>
            <a:pPr>
              <a:defRPr/>
            </a:pPr>
            <a:r>
              <a:rPr lang="en-US" sz="2800" dirty="0">
                <a:solidFill>
                  <a:srgbClr val="7030A0"/>
                </a:solidFill>
              </a:rPr>
              <a:t>spatial pooling </a:t>
            </a:r>
            <a:r>
              <a:rPr lang="en-US" sz="2800" dirty="0"/>
              <a:t>(produce same results with small translations of inputs).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123DD6A4-0935-17A0-E415-DF340D5AEA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Useful Innovations</a:t>
            </a:r>
            <a:endParaRPr lang="en-GB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7D92999-1542-A039-5B70-BF7170460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Unsupervised feature learning prior to classification.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Regularization by enforcing equality constraints between many weights.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Transfer learning (using features  other tasks).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Recurrent connections and memory units.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Use of powerful hardware!</a:t>
            </a:r>
          </a:p>
          <a:p>
            <a:pPr marL="0" indent="0">
              <a:buFontTx/>
              <a:buNone/>
              <a:defRPr/>
            </a:pPr>
            <a:endParaRPr lang="en-GB" alt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43C6-8C36-D1CE-2906-AC4128DA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deep NN models to use and when?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CFF15-A6C1-3D22-AD12-D07377A0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9684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Prediction over time (e.g., weather, stock prices): Recurrent NNs whose early layers contain Long Short Term Memory (LSTM) units and their variants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Image analysis (e.g., face recognition): convolutional NNs.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Text processing &amp; generation (e.g., LLMs): transformers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Generating realistic images (e.g., art): Generative-Adversarial NNs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Many of the above also use </a:t>
            </a:r>
            <a:r>
              <a:rPr lang="en-US" b="1" dirty="0"/>
              <a:t>autoencoder</a:t>
            </a:r>
            <a:r>
              <a:rPr lang="en-US" dirty="0"/>
              <a:t> layers (trained separately) containing an </a:t>
            </a:r>
            <a:r>
              <a:rPr lang="en-US" b="1" dirty="0"/>
              <a:t>encoder </a:t>
            </a:r>
            <a:r>
              <a:rPr lang="en-US" dirty="0"/>
              <a:t>that reduces dimensionality, followed by a </a:t>
            </a:r>
            <a:r>
              <a:rPr lang="en-US" b="1" dirty="0"/>
              <a:t>decoder</a:t>
            </a:r>
            <a:r>
              <a:rPr lang="en-US" dirty="0"/>
              <a:t> that recovers a vector similar to the inputs.  These have also been used for feature extraction and image generation.</a:t>
            </a:r>
          </a:p>
        </p:txBody>
      </p:sp>
    </p:spTree>
    <p:extLst>
      <p:ext uri="{BB962C8B-B14F-4D97-AF65-F5344CB8AC3E}">
        <p14:creationId xmlns:p14="http://schemas.microsoft.com/office/powerpoint/2010/main" val="406641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43C6-8C36-D1CE-2906-AC4128DA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Recurrent Neural Networks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CFF15-A6C1-3D22-AD12-D07377A0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over time requires remembering the past in some form—not just memorization, but learning what in the past is relevant for the future.</a:t>
            </a:r>
          </a:p>
          <a:p>
            <a:r>
              <a:rPr lang="en-US" dirty="0"/>
              <a:t>Remembering is facilitated by “recurrent” NNs (RNNs), i.e., containing cycles.</a:t>
            </a:r>
          </a:p>
          <a:p>
            <a:r>
              <a:rPr lang="en-US" dirty="0"/>
              <a:t>Learning connection weights in RNNs is hard, unless done systematically with severe constraints on the NN architecture.</a:t>
            </a:r>
          </a:p>
          <a:p>
            <a:r>
              <a:rPr lang="en-US" dirty="0"/>
              <a:t>Backpropagation on RNNs confronts the obstacles of  vanishing/exploding gradients.</a:t>
            </a:r>
          </a:p>
        </p:txBody>
      </p:sp>
    </p:spTree>
    <p:extLst>
      <p:ext uri="{BB962C8B-B14F-4D97-AF65-F5344CB8AC3E}">
        <p14:creationId xmlns:p14="http://schemas.microsoft.com/office/powerpoint/2010/main" val="777812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43C6-8C36-D1CE-2906-AC4128DA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Recurrent Neural Networks with Gated Units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CFF15-A6C1-3D22-AD12-D07377A0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Modern recurrent NNs use many copies (in one or more hidden layers) of </a:t>
            </a:r>
            <a:r>
              <a:rPr lang="en-US" dirty="0">
                <a:solidFill>
                  <a:srgbClr val="FF0000"/>
                </a:solidFill>
              </a:rPr>
              <a:t>small modules containing recurrent connections, internal state memory, and “gates”.</a:t>
            </a:r>
          </a:p>
          <a:p>
            <a:r>
              <a:rPr lang="en-US" dirty="0"/>
              <a:t>Gates are designed to facilitate forgetting unnecessary information, remember new info., and modify internal memory.</a:t>
            </a:r>
          </a:p>
          <a:p>
            <a:r>
              <a:rPr lang="en-US" dirty="0"/>
              <a:t>The error signal from the recent past is modified and remembered over time.</a:t>
            </a:r>
          </a:p>
          <a:p>
            <a:r>
              <a:rPr lang="en-US" dirty="0"/>
              <a:t>The most commonly used modules are </a:t>
            </a:r>
            <a:r>
              <a:rPr lang="en-US" sz="2800" dirty="0">
                <a:solidFill>
                  <a:srgbClr val="00B050"/>
                </a:solidFill>
              </a:rPr>
              <a:t>Long Short Term Memory (</a:t>
            </a:r>
            <a:r>
              <a:rPr lang="en-US" dirty="0">
                <a:solidFill>
                  <a:srgbClr val="00B050"/>
                </a:solidFill>
              </a:rPr>
              <a:t>LSTM) </a:t>
            </a:r>
            <a:r>
              <a:rPr lang="en-US" dirty="0"/>
              <a:t>and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Gated Recurrent Units (GRUs). </a:t>
            </a:r>
          </a:p>
          <a:p>
            <a:r>
              <a:rPr lang="en-US" dirty="0"/>
              <a:t>GRUs are simpler versions of LSTMs, with fewer gates.</a:t>
            </a:r>
          </a:p>
          <a:p>
            <a:r>
              <a:rPr lang="en-US" dirty="0"/>
              <a:t>In addition to predictions over time, such models have been shown to be effective for tasks such as speech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69006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F2989000-3062-EB03-2EAE-B1A38B653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161925"/>
            <a:ext cx="7772400" cy="1143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altLang="en-US" sz="3200" i="1" dirty="0"/>
              <a:t>How does the human visual processing system work?</a:t>
            </a:r>
            <a:endParaRPr lang="en-GB" altLang="en-US" sz="3200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584724F-85E0-387D-D203-E9F3D7AB16E9}"/>
              </a:ext>
            </a:extLst>
          </p:cNvPr>
          <p:cNvSpPr txBox="1">
            <a:spLocks/>
          </p:cNvSpPr>
          <p:nvPr/>
        </p:nvSpPr>
        <p:spPr bwMode="auto">
          <a:xfrm>
            <a:off x="706438" y="1646238"/>
            <a:ext cx="4352925" cy="6810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6 layers in the visual cortex!</a:t>
            </a:r>
          </a:p>
        </p:txBody>
      </p:sp>
      <p:pic>
        <p:nvPicPr>
          <p:cNvPr id="49155" name="Picture 2" descr="http://upload.wikimedia.org/wikipedia/commons/f/f8/Lateral_geniculate_nucleus.png">
            <a:extLst>
              <a:ext uri="{FF2B5EF4-FFF2-40B4-BE49-F238E27FC236}">
                <a16:creationId xmlns:a16="http://schemas.microsoft.com/office/drawing/2014/main" id="{64425598-89D0-5401-B780-80DD3DA08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2598738"/>
            <a:ext cx="28575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2">
            <a:extLst>
              <a:ext uri="{FF2B5EF4-FFF2-40B4-BE49-F238E27FC236}">
                <a16:creationId xmlns:a16="http://schemas.microsoft.com/office/drawing/2014/main" id="{CAC1BD72-5F77-ADB9-6BA0-523B0AD0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2717800"/>
            <a:ext cx="2436812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CAECCE5-6336-6EF0-60E2-3B2FB319B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do hidden layers achieve in image analysis problems?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65F63C12-F0BD-C083-754B-0AB9CFAA13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First hidden layer: very simple features (e.g., small curve)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Second hidden layer: more complex features </a:t>
            </a:r>
            <a:r>
              <a:rPr lang="en-US" altLang="en-US" dirty="0"/>
              <a:t>(e.g., two curves that join)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Third hidden layer: even more complex features </a:t>
            </a:r>
            <a:r>
              <a:rPr lang="en-US" altLang="en-US" dirty="0"/>
              <a:t>(e.g., nose shape outline)</a:t>
            </a:r>
          </a:p>
          <a:p>
            <a:r>
              <a:rPr lang="en-US" altLang="en-US" dirty="0"/>
              <a:t>…</a:t>
            </a:r>
          </a:p>
          <a:p>
            <a:r>
              <a:rPr lang="en-US" altLang="en-US" dirty="0"/>
              <a:t>Output layer: classification (e.g., dog vs. cat)</a:t>
            </a:r>
          </a:p>
        </p:txBody>
      </p:sp>
      <p:sp>
        <p:nvSpPr>
          <p:cNvPr id="22531" name="Footer Placeholder 3">
            <a:extLst>
              <a:ext uri="{FF2B5EF4-FFF2-40B4-BE49-F238E27FC236}">
                <a16:creationId xmlns:a16="http://schemas.microsoft.com/office/drawing/2014/main" id="{7093725C-20BC-8CFE-39D0-9862EC1C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D411E6F5-C0D8-2F32-B2CD-3A1716424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161925"/>
            <a:ext cx="7772400" cy="1143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altLang="en-US" sz="3600">
                <a:solidFill>
                  <a:srgbClr val="FF0000"/>
                </a:solidFill>
              </a:rPr>
              <a:t>Hence the motivation for </a:t>
            </a:r>
            <a:r>
              <a:rPr lang="en-GB" altLang="en-US" sz="3600" i="1">
                <a:solidFill>
                  <a:srgbClr val="FF0000"/>
                </a:solidFill>
              </a:rPr>
              <a:t>multiple layers: </a:t>
            </a:r>
            <a:r>
              <a:rPr lang="en-GB" altLang="en-US" sz="3600">
                <a:solidFill>
                  <a:srgbClr val="FF0000"/>
                </a:solidFill>
              </a:rPr>
              <a:t>to learn lower and high level features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F52C96-AA84-67E0-F9DA-3EE595FE626C}"/>
              </a:ext>
            </a:extLst>
          </p:cNvPr>
          <p:cNvSpPr/>
          <p:nvPr/>
        </p:nvSpPr>
        <p:spPr>
          <a:xfrm>
            <a:off x="1990725" y="3382963"/>
            <a:ext cx="387350" cy="3873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A1F8C-1DE4-0CA1-193E-6C7BB946330D}"/>
              </a:ext>
            </a:extLst>
          </p:cNvPr>
          <p:cNvSpPr/>
          <p:nvPr/>
        </p:nvSpPr>
        <p:spPr>
          <a:xfrm>
            <a:off x="1990725" y="3932238"/>
            <a:ext cx="387350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CE40BA-FDF0-4E03-5C4A-3197AE0DCCEF}"/>
              </a:ext>
            </a:extLst>
          </p:cNvPr>
          <p:cNvSpPr/>
          <p:nvPr/>
        </p:nvSpPr>
        <p:spPr>
          <a:xfrm>
            <a:off x="2001838" y="4491038"/>
            <a:ext cx="385762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7DA23D-0107-57C7-68AF-BB3FC5873FA8}"/>
              </a:ext>
            </a:extLst>
          </p:cNvPr>
          <p:cNvSpPr/>
          <p:nvPr/>
        </p:nvSpPr>
        <p:spPr>
          <a:xfrm>
            <a:off x="3068638" y="3403600"/>
            <a:ext cx="385762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71C1F4-49DB-75D0-60E6-35DDDB6A5BA2}"/>
              </a:ext>
            </a:extLst>
          </p:cNvPr>
          <p:cNvSpPr/>
          <p:nvPr/>
        </p:nvSpPr>
        <p:spPr>
          <a:xfrm>
            <a:off x="3068638" y="3952875"/>
            <a:ext cx="385762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6395C-515C-E93C-9D89-9976CFA56D04}"/>
              </a:ext>
            </a:extLst>
          </p:cNvPr>
          <p:cNvSpPr/>
          <p:nvPr/>
        </p:nvSpPr>
        <p:spPr>
          <a:xfrm>
            <a:off x="3078163" y="4511675"/>
            <a:ext cx="385762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F07586-F646-5B28-DF26-813C5E0F9AB6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378075" y="3576638"/>
            <a:ext cx="690563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2DA186-DCD6-D264-63B7-60FFD6E289F9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2378075" y="3576638"/>
            <a:ext cx="690563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E82FAC-A75D-04D7-9D52-E27886EC6BA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2378075" y="3576638"/>
            <a:ext cx="700088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0F8E60-889D-A243-DE28-44296ECF72CF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2378075" y="3597275"/>
            <a:ext cx="690563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D091E2-678B-AE44-CDD6-4834F83FAB5B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2378075" y="4125913"/>
            <a:ext cx="690563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D1D96-2B60-F945-D1A9-BAFE6B26250C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2378075" y="4125913"/>
            <a:ext cx="700088" cy="57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D4EF71-5A1A-8BE0-17BC-9E3D8CBD2868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2387600" y="3597275"/>
            <a:ext cx="681038" cy="1087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D840E8-4C4B-34B3-2F70-5D0B6240D191}"/>
              </a:ext>
            </a:extLst>
          </p:cNvPr>
          <p:cNvCxnSpPr>
            <a:stCxn id="7" idx="6"/>
            <a:endCxn id="9" idx="2"/>
          </p:cNvCxnSpPr>
          <p:nvPr/>
        </p:nvCxnSpPr>
        <p:spPr>
          <a:xfrm flipV="1">
            <a:off x="2387600" y="4144963"/>
            <a:ext cx="681038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E211C-5765-DD9F-2247-70E2F9D76627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2387600" y="4684713"/>
            <a:ext cx="690563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3268D7-5164-EFB0-241E-2BF9280A6F9D}"/>
              </a:ext>
            </a:extLst>
          </p:cNvPr>
          <p:cNvSpPr/>
          <p:nvPr/>
        </p:nvSpPr>
        <p:spPr>
          <a:xfrm>
            <a:off x="7324725" y="3992563"/>
            <a:ext cx="387350" cy="3873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07DF6F-766E-2F1A-AA6F-DA5F90F09079}"/>
              </a:ext>
            </a:extLst>
          </p:cNvPr>
          <p:cNvCxnSpPr>
            <a:endCxn id="20" idx="1"/>
          </p:cNvCxnSpPr>
          <p:nvPr/>
        </p:nvCxnSpPr>
        <p:spPr>
          <a:xfrm>
            <a:off x="6797675" y="3627438"/>
            <a:ext cx="58420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DFCA3E-0F89-3E7E-D67F-7D51B93D53EB}"/>
              </a:ext>
            </a:extLst>
          </p:cNvPr>
          <p:cNvCxnSpPr>
            <a:endCxn id="20" idx="2"/>
          </p:cNvCxnSpPr>
          <p:nvPr/>
        </p:nvCxnSpPr>
        <p:spPr>
          <a:xfrm>
            <a:off x="6797675" y="4176713"/>
            <a:ext cx="52705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25E7A0-5BFE-D687-C912-370F130D8AA6}"/>
              </a:ext>
            </a:extLst>
          </p:cNvPr>
          <p:cNvCxnSpPr>
            <a:endCxn id="20" idx="3"/>
          </p:cNvCxnSpPr>
          <p:nvPr/>
        </p:nvCxnSpPr>
        <p:spPr>
          <a:xfrm flipV="1">
            <a:off x="6750050" y="4322763"/>
            <a:ext cx="631825" cy="549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E8BC73E-EBFF-733A-4EA3-85995387C9A8}"/>
              </a:ext>
            </a:extLst>
          </p:cNvPr>
          <p:cNvSpPr/>
          <p:nvPr/>
        </p:nvSpPr>
        <p:spPr>
          <a:xfrm>
            <a:off x="4165600" y="3444875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E99757-D5EF-D403-8C65-6F1E5F6D5350}"/>
              </a:ext>
            </a:extLst>
          </p:cNvPr>
          <p:cNvSpPr/>
          <p:nvPr/>
        </p:nvSpPr>
        <p:spPr>
          <a:xfrm>
            <a:off x="4165600" y="3992563"/>
            <a:ext cx="385763" cy="38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A730450-CFFC-2CBD-0FD0-6FA25D711DDD}"/>
              </a:ext>
            </a:extLst>
          </p:cNvPr>
          <p:cNvSpPr/>
          <p:nvPr/>
        </p:nvSpPr>
        <p:spPr>
          <a:xfrm>
            <a:off x="4175125" y="4551363"/>
            <a:ext cx="387350" cy="38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57291F-C84F-06E0-1296-FD5DB016BC12}"/>
              </a:ext>
            </a:extLst>
          </p:cNvPr>
          <p:cNvCxnSpPr>
            <a:endCxn id="24" idx="2"/>
          </p:cNvCxnSpPr>
          <p:nvPr/>
        </p:nvCxnSpPr>
        <p:spPr>
          <a:xfrm>
            <a:off x="3475038" y="3617913"/>
            <a:ext cx="690562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A8F42F-6A32-1B87-B296-C76BFAA7B311}"/>
              </a:ext>
            </a:extLst>
          </p:cNvPr>
          <p:cNvCxnSpPr>
            <a:endCxn id="25" idx="2"/>
          </p:cNvCxnSpPr>
          <p:nvPr/>
        </p:nvCxnSpPr>
        <p:spPr>
          <a:xfrm>
            <a:off x="3475038" y="3617913"/>
            <a:ext cx="690562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C99761-B2FC-5959-A884-FF2ACCA9A7C0}"/>
              </a:ext>
            </a:extLst>
          </p:cNvPr>
          <p:cNvCxnSpPr>
            <a:endCxn id="26" idx="2"/>
          </p:cNvCxnSpPr>
          <p:nvPr/>
        </p:nvCxnSpPr>
        <p:spPr>
          <a:xfrm>
            <a:off x="3475038" y="3617913"/>
            <a:ext cx="700087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E50211-B08D-2FBA-69EE-64801A1525BA}"/>
              </a:ext>
            </a:extLst>
          </p:cNvPr>
          <p:cNvCxnSpPr>
            <a:endCxn id="24" idx="2"/>
          </p:cNvCxnSpPr>
          <p:nvPr/>
        </p:nvCxnSpPr>
        <p:spPr>
          <a:xfrm flipV="1">
            <a:off x="3475038" y="3636963"/>
            <a:ext cx="690562" cy="528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AC42EA-D775-3558-564E-88B2598CF20E}"/>
              </a:ext>
            </a:extLst>
          </p:cNvPr>
          <p:cNvCxnSpPr>
            <a:endCxn id="25" idx="2"/>
          </p:cNvCxnSpPr>
          <p:nvPr/>
        </p:nvCxnSpPr>
        <p:spPr>
          <a:xfrm>
            <a:off x="3475038" y="4165600"/>
            <a:ext cx="690562" cy="20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B2C08D-436A-7127-0AAB-E4E04B89E5E0}"/>
              </a:ext>
            </a:extLst>
          </p:cNvPr>
          <p:cNvCxnSpPr>
            <a:endCxn id="26" idx="2"/>
          </p:cNvCxnSpPr>
          <p:nvPr/>
        </p:nvCxnSpPr>
        <p:spPr>
          <a:xfrm>
            <a:off x="3475038" y="4165600"/>
            <a:ext cx="700087" cy="579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346571-CCD8-CFE5-49B9-271A26AEF3AD}"/>
              </a:ext>
            </a:extLst>
          </p:cNvPr>
          <p:cNvCxnSpPr>
            <a:endCxn id="24" idx="2"/>
          </p:cNvCxnSpPr>
          <p:nvPr/>
        </p:nvCxnSpPr>
        <p:spPr>
          <a:xfrm flipV="1">
            <a:off x="3484563" y="3636963"/>
            <a:ext cx="681037" cy="1087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4A7185-F2F0-C621-AB85-2A9FB506A486}"/>
              </a:ext>
            </a:extLst>
          </p:cNvPr>
          <p:cNvCxnSpPr>
            <a:endCxn id="25" idx="2"/>
          </p:cNvCxnSpPr>
          <p:nvPr/>
        </p:nvCxnSpPr>
        <p:spPr>
          <a:xfrm flipV="1">
            <a:off x="3484563" y="4186238"/>
            <a:ext cx="681037" cy="538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FB85B0-B3C6-81B4-08A4-E8B02AE3DD55}"/>
              </a:ext>
            </a:extLst>
          </p:cNvPr>
          <p:cNvCxnSpPr>
            <a:endCxn id="26" idx="2"/>
          </p:cNvCxnSpPr>
          <p:nvPr/>
        </p:nvCxnSpPr>
        <p:spPr>
          <a:xfrm>
            <a:off x="3484563" y="4724400"/>
            <a:ext cx="690562" cy="20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D481F4C-5881-CF37-7CB1-63A283C84131}"/>
              </a:ext>
            </a:extLst>
          </p:cNvPr>
          <p:cNvSpPr/>
          <p:nvPr/>
        </p:nvSpPr>
        <p:spPr>
          <a:xfrm>
            <a:off x="5273675" y="3454400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E42978-BA06-9B0B-830E-FD967EAF14AB}"/>
              </a:ext>
            </a:extLst>
          </p:cNvPr>
          <p:cNvSpPr/>
          <p:nvPr/>
        </p:nvSpPr>
        <p:spPr>
          <a:xfrm>
            <a:off x="5273675" y="4003675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8331852-805D-30F1-7F24-4978D930D5A5}"/>
              </a:ext>
            </a:extLst>
          </p:cNvPr>
          <p:cNvSpPr/>
          <p:nvPr/>
        </p:nvSpPr>
        <p:spPr>
          <a:xfrm>
            <a:off x="5283200" y="4562475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96244E-DC2E-092A-E943-89C3655948B6}"/>
              </a:ext>
            </a:extLst>
          </p:cNvPr>
          <p:cNvCxnSpPr>
            <a:endCxn id="36" idx="2"/>
          </p:cNvCxnSpPr>
          <p:nvPr/>
        </p:nvCxnSpPr>
        <p:spPr>
          <a:xfrm>
            <a:off x="4581525" y="3627438"/>
            <a:ext cx="692150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7BB5B6-2EC5-4073-C347-C9D69F709508}"/>
              </a:ext>
            </a:extLst>
          </p:cNvPr>
          <p:cNvCxnSpPr>
            <a:endCxn id="37" idx="2"/>
          </p:cNvCxnSpPr>
          <p:nvPr/>
        </p:nvCxnSpPr>
        <p:spPr>
          <a:xfrm>
            <a:off x="4581525" y="3627438"/>
            <a:ext cx="692150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5D3D96-D621-D0AC-F700-3949F30573B9}"/>
              </a:ext>
            </a:extLst>
          </p:cNvPr>
          <p:cNvCxnSpPr>
            <a:endCxn id="38" idx="2"/>
          </p:cNvCxnSpPr>
          <p:nvPr/>
        </p:nvCxnSpPr>
        <p:spPr>
          <a:xfrm>
            <a:off x="4581525" y="3627438"/>
            <a:ext cx="701675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18EBEB-8276-1D5D-FFF1-C3A80D27F8D9}"/>
              </a:ext>
            </a:extLst>
          </p:cNvPr>
          <p:cNvCxnSpPr>
            <a:endCxn id="36" idx="2"/>
          </p:cNvCxnSpPr>
          <p:nvPr/>
        </p:nvCxnSpPr>
        <p:spPr>
          <a:xfrm flipV="1">
            <a:off x="4581525" y="3648075"/>
            <a:ext cx="692150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B022D5-2AC2-DB76-7301-16259BA3D0D6}"/>
              </a:ext>
            </a:extLst>
          </p:cNvPr>
          <p:cNvCxnSpPr>
            <a:endCxn id="37" idx="2"/>
          </p:cNvCxnSpPr>
          <p:nvPr/>
        </p:nvCxnSpPr>
        <p:spPr>
          <a:xfrm>
            <a:off x="4581525" y="4176713"/>
            <a:ext cx="692150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6805D6-0C87-AC8C-8F22-FEBB56C262EE}"/>
              </a:ext>
            </a:extLst>
          </p:cNvPr>
          <p:cNvCxnSpPr>
            <a:endCxn id="38" idx="2"/>
          </p:cNvCxnSpPr>
          <p:nvPr/>
        </p:nvCxnSpPr>
        <p:spPr>
          <a:xfrm>
            <a:off x="4581525" y="4176713"/>
            <a:ext cx="701675" cy="57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F36A83-EF82-A3DA-FCD8-78ACAD0213AB}"/>
              </a:ext>
            </a:extLst>
          </p:cNvPr>
          <p:cNvCxnSpPr>
            <a:endCxn id="36" idx="2"/>
          </p:cNvCxnSpPr>
          <p:nvPr/>
        </p:nvCxnSpPr>
        <p:spPr>
          <a:xfrm flipV="1">
            <a:off x="4592638" y="3648075"/>
            <a:ext cx="681037" cy="1087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94CECA-030B-996B-7CAD-C193E0C018C0}"/>
              </a:ext>
            </a:extLst>
          </p:cNvPr>
          <p:cNvCxnSpPr>
            <a:endCxn id="37" idx="2"/>
          </p:cNvCxnSpPr>
          <p:nvPr/>
        </p:nvCxnSpPr>
        <p:spPr>
          <a:xfrm flipV="1">
            <a:off x="4592638" y="4195763"/>
            <a:ext cx="681037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D52E8A-6294-565C-1227-8B985D85BEB9}"/>
              </a:ext>
            </a:extLst>
          </p:cNvPr>
          <p:cNvCxnSpPr>
            <a:endCxn id="38" idx="2"/>
          </p:cNvCxnSpPr>
          <p:nvPr/>
        </p:nvCxnSpPr>
        <p:spPr>
          <a:xfrm>
            <a:off x="4592638" y="4735513"/>
            <a:ext cx="690562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33FB9E49-BF47-CE92-5BDC-11B4CF7DE4EA}"/>
              </a:ext>
            </a:extLst>
          </p:cNvPr>
          <p:cNvSpPr/>
          <p:nvPr/>
        </p:nvSpPr>
        <p:spPr>
          <a:xfrm>
            <a:off x="6380163" y="3475038"/>
            <a:ext cx="385762" cy="38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41F6C3B-31FC-CFCB-6CBF-5492A83030C1}"/>
              </a:ext>
            </a:extLst>
          </p:cNvPr>
          <p:cNvSpPr/>
          <p:nvPr/>
        </p:nvSpPr>
        <p:spPr>
          <a:xfrm>
            <a:off x="6380163" y="4024313"/>
            <a:ext cx="385762" cy="38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1F2970-8CDB-BACA-2FC0-35D84DE23477}"/>
              </a:ext>
            </a:extLst>
          </p:cNvPr>
          <p:cNvSpPr/>
          <p:nvPr/>
        </p:nvSpPr>
        <p:spPr>
          <a:xfrm>
            <a:off x="6391275" y="4583113"/>
            <a:ext cx="385763" cy="38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088064-8F4C-FCAD-1D62-A97F740AEFFE}"/>
              </a:ext>
            </a:extLst>
          </p:cNvPr>
          <p:cNvCxnSpPr>
            <a:endCxn id="48" idx="2"/>
          </p:cNvCxnSpPr>
          <p:nvPr/>
        </p:nvCxnSpPr>
        <p:spPr>
          <a:xfrm>
            <a:off x="5689600" y="3648075"/>
            <a:ext cx="690563" cy="20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613FE9F-ADA6-42C4-2D6C-ABFDB0EB311D}"/>
              </a:ext>
            </a:extLst>
          </p:cNvPr>
          <p:cNvCxnSpPr>
            <a:endCxn id="49" idx="2"/>
          </p:cNvCxnSpPr>
          <p:nvPr/>
        </p:nvCxnSpPr>
        <p:spPr>
          <a:xfrm>
            <a:off x="5689600" y="3648075"/>
            <a:ext cx="690563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04A3D8-216A-C1DB-DA05-5AE658FAFDFC}"/>
              </a:ext>
            </a:extLst>
          </p:cNvPr>
          <p:cNvCxnSpPr>
            <a:endCxn id="50" idx="2"/>
          </p:cNvCxnSpPr>
          <p:nvPr/>
        </p:nvCxnSpPr>
        <p:spPr>
          <a:xfrm>
            <a:off x="5689600" y="3648075"/>
            <a:ext cx="701675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4D2164-3089-7E1E-342E-D2D7A8202041}"/>
              </a:ext>
            </a:extLst>
          </p:cNvPr>
          <p:cNvCxnSpPr>
            <a:endCxn id="48" idx="2"/>
          </p:cNvCxnSpPr>
          <p:nvPr/>
        </p:nvCxnSpPr>
        <p:spPr>
          <a:xfrm flipV="1">
            <a:off x="5689600" y="3668713"/>
            <a:ext cx="690563" cy="52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D541D3-D0D7-B14D-4543-9339BDC3C976}"/>
              </a:ext>
            </a:extLst>
          </p:cNvPr>
          <p:cNvCxnSpPr>
            <a:endCxn id="49" idx="2"/>
          </p:cNvCxnSpPr>
          <p:nvPr/>
        </p:nvCxnSpPr>
        <p:spPr>
          <a:xfrm>
            <a:off x="5689600" y="4195763"/>
            <a:ext cx="690563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120998-1109-6DA0-26DB-185B54081A41}"/>
              </a:ext>
            </a:extLst>
          </p:cNvPr>
          <p:cNvCxnSpPr>
            <a:endCxn id="50" idx="2"/>
          </p:cNvCxnSpPr>
          <p:nvPr/>
        </p:nvCxnSpPr>
        <p:spPr>
          <a:xfrm>
            <a:off x="5689600" y="4195763"/>
            <a:ext cx="701675" cy="579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94A5469-4142-98D0-E5F8-D8FFAC8ECAD7}"/>
              </a:ext>
            </a:extLst>
          </p:cNvPr>
          <p:cNvCxnSpPr>
            <a:endCxn id="48" idx="2"/>
          </p:cNvCxnSpPr>
          <p:nvPr/>
        </p:nvCxnSpPr>
        <p:spPr>
          <a:xfrm flipV="1">
            <a:off x="5699125" y="3668713"/>
            <a:ext cx="681038" cy="1085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A0E920-ECCB-A60D-D8BB-44A725114BBE}"/>
              </a:ext>
            </a:extLst>
          </p:cNvPr>
          <p:cNvCxnSpPr>
            <a:endCxn id="49" idx="2"/>
          </p:cNvCxnSpPr>
          <p:nvPr/>
        </p:nvCxnSpPr>
        <p:spPr>
          <a:xfrm flipV="1">
            <a:off x="5699125" y="4216400"/>
            <a:ext cx="681038" cy="53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D1C53B-B4B1-B797-8AB9-9CF64DDE01E5}"/>
              </a:ext>
            </a:extLst>
          </p:cNvPr>
          <p:cNvCxnSpPr>
            <a:endCxn id="50" idx="2"/>
          </p:cNvCxnSpPr>
          <p:nvPr/>
        </p:nvCxnSpPr>
        <p:spPr>
          <a:xfrm>
            <a:off x="5699125" y="4754563"/>
            <a:ext cx="692150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CAECCE5-6336-6EF0-60E2-3B2FB319B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Convolutional layers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65F63C12-F0BD-C083-754B-0AB9CFAA13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Convolution: A small linear feature detector</a:t>
            </a:r>
            <a:r>
              <a:rPr lang="en-US" altLang="en-US" dirty="0"/>
              <a:t> e.g., a 3x3 array [[ 0 1 0][0 1 0][0 1 0]] looks for a vertical line segment in a small part of the input image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Multiple convolutions can be applied in parallel, </a:t>
            </a:r>
            <a:r>
              <a:rPr lang="en-US" altLang="en-US" dirty="0"/>
              <a:t>so that we are simultaneously looking for many kinds of features.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Translational invariance is achieved by “pooling” the results over the entire image, </a:t>
            </a:r>
            <a:r>
              <a:rPr lang="en-US" altLang="en-US" dirty="0"/>
              <a:t>answering questions such as: “is there a vertical line segment anywhere in the image”.</a:t>
            </a:r>
          </a:p>
          <a:p>
            <a:endParaRPr lang="en-US" altLang="en-US" dirty="0"/>
          </a:p>
        </p:txBody>
      </p:sp>
      <p:sp>
        <p:nvSpPr>
          <p:cNvPr id="22531" name="Footer Placeholder 3">
            <a:extLst>
              <a:ext uri="{FF2B5EF4-FFF2-40B4-BE49-F238E27FC236}">
                <a16:creationId xmlns:a16="http://schemas.microsoft.com/office/drawing/2014/main" id="{7093725C-20BC-8CFE-39D0-9862EC1C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04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CAECCE5-6336-6EF0-60E2-3B2FB319B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Systematic composition of features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65F63C12-F0BD-C083-754B-0AB9CFAA13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features detected in earlier layers are combined to form more complex features in later layers.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Having more layers enables extremely complex features to be learnt.</a:t>
            </a:r>
          </a:p>
          <a:p>
            <a:r>
              <a:rPr lang="en-US" altLang="en-US" dirty="0"/>
              <a:t>Hence </a:t>
            </a:r>
            <a:r>
              <a:rPr lang="en-US" altLang="en-US" dirty="0">
                <a:solidFill>
                  <a:srgbClr val="7030A0"/>
                </a:solidFill>
              </a:rPr>
              <a:t>depth is better than breadth,  </a:t>
            </a:r>
            <a:r>
              <a:rPr lang="en-US" altLang="en-US" dirty="0"/>
              <a:t>i.e., it is better to have more layers (with fewer nodes in each layer) than shallow NNs with many more nodes in each layer.</a:t>
            </a:r>
          </a:p>
        </p:txBody>
      </p:sp>
      <p:sp>
        <p:nvSpPr>
          <p:cNvPr id="22531" name="Footer Placeholder 3">
            <a:extLst>
              <a:ext uri="{FF2B5EF4-FFF2-40B4-BE49-F238E27FC236}">
                <a16:creationId xmlns:a16="http://schemas.microsoft.com/office/drawing/2014/main" id="{7093725C-20BC-8CFE-39D0-9862EC1C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CEE3-EB55-43D3-2A4D-0DBEFE5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 </a:t>
            </a:r>
            <a:r>
              <a:rPr lang="en-GB" sz="4400" b="1" dirty="0"/>
              <a:t>What is deep learning</a:t>
            </a:r>
            <a:r>
              <a:rPr lang="en-GB" sz="4400" dirty="0"/>
              <a:t> (DL)?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55450-691B-88CE-5490-EB6A3748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Deep Neural Network </a:t>
            </a:r>
            <a:r>
              <a:rPr lang="en-US" dirty="0">
                <a:solidFill>
                  <a:srgbClr val="0070C0"/>
                </a:solidFill>
              </a:rPr>
              <a:t>models have more than 2 hidden layers, sometimes hundreds of layers!</a:t>
            </a:r>
          </a:p>
          <a:p>
            <a:r>
              <a:rPr lang="en-US" i="1" dirty="0">
                <a:solidFill>
                  <a:srgbClr val="FF0000"/>
                </a:solidFill>
              </a:rPr>
              <a:t>Deep Learning (DL) </a:t>
            </a:r>
            <a:r>
              <a:rPr lang="en-US" dirty="0">
                <a:solidFill>
                  <a:srgbClr val="FF0000"/>
                </a:solidFill>
              </a:rPr>
              <a:t>addresses how such models are trained.</a:t>
            </a:r>
          </a:p>
          <a:p>
            <a:r>
              <a:rPr lang="en-US" dirty="0">
                <a:solidFill>
                  <a:srgbClr val="7030A0"/>
                </a:solidFill>
              </a:rPr>
              <a:t>DL usually requires high computational resources, and effectively utilize Graphical Processing Units (GPUs), which perform array operations in hardware.</a:t>
            </a:r>
          </a:p>
          <a:p>
            <a:r>
              <a:rPr lang="en-US" dirty="0">
                <a:solidFill>
                  <a:srgbClr val="002060"/>
                </a:solidFill>
              </a:rPr>
              <a:t>DNNs have a large number of parameters, hence require a large amount of training.</a:t>
            </a:r>
          </a:p>
          <a:p>
            <a:r>
              <a:rPr lang="en-US" dirty="0">
                <a:solidFill>
                  <a:srgbClr val="00B050"/>
                </a:solidFill>
              </a:rPr>
              <a:t>DL has been applied with extraordinary success to solving difficult problems, e.g., in image analysis.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04855-58EA-EB9C-2065-BB09BDA6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66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BF141DF7-5D9E-565D-D2E6-1261A94284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76950" y="758032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altLang="en-US">
                <a:solidFill>
                  <a:srgbClr val="FF3300"/>
                </a:solidFill>
              </a:rPr>
              <a:t> </a:t>
            </a:r>
            <a:r>
              <a:rPr lang="en-GB" altLang="en-US" i="1">
                <a:solidFill>
                  <a:srgbClr val="FF3300"/>
                </a:solidFill>
              </a:rPr>
              <a:t>what is this </a:t>
            </a:r>
            <a:br>
              <a:rPr lang="en-GB" altLang="en-US" i="1">
                <a:solidFill>
                  <a:srgbClr val="FF3300"/>
                </a:solidFill>
              </a:rPr>
            </a:br>
            <a:r>
              <a:rPr lang="en-GB" altLang="en-US" i="1">
                <a:solidFill>
                  <a:srgbClr val="FF3300"/>
                </a:solidFill>
              </a:rPr>
              <a:t>unit doing?</a:t>
            </a:r>
            <a:endParaRPr lang="en-GB" altLang="en-US">
              <a:solidFill>
                <a:srgbClr val="FF3300"/>
              </a:solidFill>
            </a:endParaRP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E7EC3429-466D-5640-185B-ECA500BEEC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24579" name="Picture 4" descr="https://onlinecourses.science.psu.edu/stat857/sites/onlinecourses.science.psu.edu.stat857/files/image_01.png">
            <a:extLst>
              <a:ext uri="{FF2B5EF4-FFF2-40B4-BE49-F238E27FC236}">
                <a16:creationId xmlns:a16="http://schemas.microsoft.com/office/drawing/2014/main" id="{5228EBD5-93C1-1E08-28AB-F1AD88EE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95275"/>
            <a:ext cx="39830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 descr="http://mechanicalforex.com/wp-content/uploads/2011/06/NN.png">
            <a:extLst>
              <a:ext uri="{FF2B5EF4-FFF2-40B4-BE49-F238E27FC236}">
                <a16:creationId xmlns:a16="http://schemas.microsoft.com/office/drawing/2014/main" id="{D4E1F8C9-E4B1-7877-B29F-90EA6829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804988"/>
            <a:ext cx="69215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3">
            <a:extLst>
              <a:ext uri="{FF2B5EF4-FFF2-40B4-BE49-F238E27FC236}">
                <a16:creationId xmlns:a16="http://schemas.microsoft.com/office/drawing/2014/main" id="{0F77E1F9-7947-2743-2C1D-54893977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2" name="Rectangle 4">
            <a:extLst>
              <a:ext uri="{FF2B5EF4-FFF2-40B4-BE49-F238E27FC236}">
                <a16:creationId xmlns:a16="http://schemas.microsoft.com/office/drawing/2014/main" id="{F52701C6-2F7E-48D5-D801-3100BB915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3" name="Rectangle 5">
            <a:extLst>
              <a:ext uri="{FF2B5EF4-FFF2-40B4-BE49-F238E27FC236}">
                <a16:creationId xmlns:a16="http://schemas.microsoft.com/office/drawing/2014/main" id="{D74BA854-0EF1-281D-2DE1-701F48A9D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35718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4" name="Rectangle 6">
            <a:extLst>
              <a:ext uri="{FF2B5EF4-FFF2-40B4-BE49-F238E27FC236}">
                <a16:creationId xmlns:a16="http://schemas.microsoft.com/office/drawing/2014/main" id="{FD0FF946-7E64-4868-091D-1303885D9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5" name="Rectangle 7">
            <a:extLst>
              <a:ext uri="{FF2B5EF4-FFF2-40B4-BE49-F238E27FC236}">
                <a16:creationId xmlns:a16="http://schemas.microsoft.com/office/drawing/2014/main" id="{76844B4E-77C2-2A1D-7655-6E3998438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6" name="Rectangle 8">
            <a:extLst>
              <a:ext uri="{FF2B5EF4-FFF2-40B4-BE49-F238E27FC236}">
                <a16:creationId xmlns:a16="http://schemas.microsoft.com/office/drawing/2014/main" id="{91DBF86E-00CC-585D-B19D-CAEE47C18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7" name="Rectangle 9">
            <a:extLst>
              <a:ext uri="{FF2B5EF4-FFF2-40B4-BE49-F238E27FC236}">
                <a16:creationId xmlns:a16="http://schemas.microsoft.com/office/drawing/2014/main" id="{28AB9D8C-9313-BE08-7376-E69586D71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38766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8" name="Rectangle 10">
            <a:extLst>
              <a:ext uri="{FF2B5EF4-FFF2-40B4-BE49-F238E27FC236}">
                <a16:creationId xmlns:a16="http://schemas.microsoft.com/office/drawing/2014/main" id="{6FDCC2AF-E421-4B0E-2468-EE31A0922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9" name="Rectangle 11">
            <a:extLst>
              <a:ext uri="{FF2B5EF4-FFF2-40B4-BE49-F238E27FC236}">
                <a16:creationId xmlns:a16="http://schemas.microsoft.com/office/drawing/2014/main" id="{A4899AE9-85B4-F27B-E9C9-D361DBA2C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0" name="Rectangle 12">
            <a:extLst>
              <a:ext uri="{FF2B5EF4-FFF2-40B4-BE49-F238E27FC236}">
                <a16:creationId xmlns:a16="http://schemas.microsoft.com/office/drawing/2014/main" id="{99F354D4-8084-6E20-3C31-5B4A7A50A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1" name="Rectangle 13">
            <a:extLst>
              <a:ext uri="{FF2B5EF4-FFF2-40B4-BE49-F238E27FC236}">
                <a16:creationId xmlns:a16="http://schemas.microsoft.com/office/drawing/2014/main" id="{2A858D82-C363-A1FD-AA6C-8C2FD698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2" name="Rectangle 14">
            <a:extLst>
              <a:ext uri="{FF2B5EF4-FFF2-40B4-BE49-F238E27FC236}">
                <a16:creationId xmlns:a16="http://schemas.microsoft.com/office/drawing/2014/main" id="{67F22EFD-BD32-CFD1-2F48-0600D0B02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3" name="Rectangle 15">
            <a:extLst>
              <a:ext uri="{FF2B5EF4-FFF2-40B4-BE49-F238E27FC236}">
                <a16:creationId xmlns:a16="http://schemas.microsoft.com/office/drawing/2014/main" id="{8966135F-FE14-8CDA-ED81-23B2C1918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4" name="Rectangle 16">
            <a:extLst>
              <a:ext uri="{FF2B5EF4-FFF2-40B4-BE49-F238E27FC236}">
                <a16:creationId xmlns:a16="http://schemas.microsoft.com/office/drawing/2014/main" id="{13EB5C8D-7D75-6351-CE0C-1EE6EDEA4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5" name="Rectangle 17">
            <a:extLst>
              <a:ext uri="{FF2B5EF4-FFF2-40B4-BE49-F238E27FC236}">
                <a16:creationId xmlns:a16="http://schemas.microsoft.com/office/drawing/2014/main" id="{37574A26-8D4E-EB37-74D0-8F64F4F4C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6" name="Rectangle 18">
            <a:extLst>
              <a:ext uri="{FF2B5EF4-FFF2-40B4-BE49-F238E27FC236}">
                <a16:creationId xmlns:a16="http://schemas.microsoft.com/office/drawing/2014/main" id="{A5550EB8-EF38-6BC6-C5CE-C790739A9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7" name="Rectangle 19">
            <a:extLst>
              <a:ext uri="{FF2B5EF4-FFF2-40B4-BE49-F238E27FC236}">
                <a16:creationId xmlns:a16="http://schemas.microsoft.com/office/drawing/2014/main" id="{A23F4820-F755-2274-7C6B-26C293384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8" name="Rectangle 20">
            <a:extLst>
              <a:ext uri="{FF2B5EF4-FFF2-40B4-BE49-F238E27FC236}">
                <a16:creationId xmlns:a16="http://schemas.microsoft.com/office/drawing/2014/main" id="{B623B30B-24B8-456A-FC6D-91A508751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9" name="Rectangle 21">
            <a:extLst>
              <a:ext uri="{FF2B5EF4-FFF2-40B4-BE49-F238E27FC236}">
                <a16:creationId xmlns:a16="http://schemas.microsoft.com/office/drawing/2014/main" id="{BE05AAB5-2130-C506-DAEC-22EBB5395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0" name="Rectangle 22">
            <a:extLst>
              <a:ext uri="{FF2B5EF4-FFF2-40B4-BE49-F238E27FC236}">
                <a16:creationId xmlns:a16="http://schemas.microsoft.com/office/drawing/2014/main" id="{72B681A1-40B2-86A8-8DF7-2D620F0CC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1" name="Rectangle 127">
            <a:extLst>
              <a:ext uri="{FF2B5EF4-FFF2-40B4-BE49-F238E27FC236}">
                <a16:creationId xmlns:a16="http://schemas.microsoft.com/office/drawing/2014/main" id="{B49AAD29-5BA0-FE4C-A2D8-098CE8483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2" name="Rectangle 128">
            <a:extLst>
              <a:ext uri="{FF2B5EF4-FFF2-40B4-BE49-F238E27FC236}">
                <a16:creationId xmlns:a16="http://schemas.microsoft.com/office/drawing/2014/main" id="{C3AEF59D-330D-DF3E-D8AF-5499A16DB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3" name="Rectangle 129">
            <a:extLst>
              <a:ext uri="{FF2B5EF4-FFF2-40B4-BE49-F238E27FC236}">
                <a16:creationId xmlns:a16="http://schemas.microsoft.com/office/drawing/2014/main" id="{67E73FFF-E4A8-3563-A83A-C41F9EC30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4" name="Rectangle 130">
            <a:extLst>
              <a:ext uri="{FF2B5EF4-FFF2-40B4-BE49-F238E27FC236}">
                <a16:creationId xmlns:a16="http://schemas.microsoft.com/office/drawing/2014/main" id="{89E70A19-23FF-23BD-903B-A4EA2A3C9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5" name="Rectangle 131">
            <a:extLst>
              <a:ext uri="{FF2B5EF4-FFF2-40B4-BE49-F238E27FC236}">
                <a16:creationId xmlns:a16="http://schemas.microsoft.com/office/drawing/2014/main" id="{095A3C4B-AD1D-9F01-C008-4035F39B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6" name="Rectangle 132">
            <a:extLst>
              <a:ext uri="{FF2B5EF4-FFF2-40B4-BE49-F238E27FC236}">
                <a16:creationId xmlns:a16="http://schemas.microsoft.com/office/drawing/2014/main" id="{17555721-AF6D-4EDE-5DD3-ADB65C009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7" name="Rectangle 3">
            <a:extLst>
              <a:ext uri="{FF2B5EF4-FFF2-40B4-BE49-F238E27FC236}">
                <a16:creationId xmlns:a16="http://schemas.microsoft.com/office/drawing/2014/main" id="{220E780D-C3E1-2EA1-AC7F-8F9316648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3581400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8" name="Rectangle 4">
            <a:extLst>
              <a:ext uri="{FF2B5EF4-FFF2-40B4-BE49-F238E27FC236}">
                <a16:creationId xmlns:a16="http://schemas.microsoft.com/office/drawing/2014/main" id="{EE1B9C4B-4055-C218-3C2A-CA94AB578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9" name="Rectangle 6">
            <a:extLst>
              <a:ext uri="{FF2B5EF4-FFF2-40B4-BE49-F238E27FC236}">
                <a16:creationId xmlns:a16="http://schemas.microsoft.com/office/drawing/2014/main" id="{3B3F17B2-45F4-6965-CCC4-1DB82CCC6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0" name="Rectangle 7">
            <a:extLst>
              <a:ext uri="{FF2B5EF4-FFF2-40B4-BE49-F238E27FC236}">
                <a16:creationId xmlns:a16="http://schemas.microsoft.com/office/drawing/2014/main" id="{A6979F75-197D-E4F6-8182-799634E3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1" name="Rectangle 8">
            <a:extLst>
              <a:ext uri="{FF2B5EF4-FFF2-40B4-BE49-F238E27FC236}">
                <a16:creationId xmlns:a16="http://schemas.microsoft.com/office/drawing/2014/main" id="{6968C714-C199-4D1F-352A-61139359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2" name="Rectangle 10">
            <a:extLst>
              <a:ext uri="{FF2B5EF4-FFF2-40B4-BE49-F238E27FC236}">
                <a16:creationId xmlns:a16="http://schemas.microsoft.com/office/drawing/2014/main" id="{0865F663-1A62-C230-CA46-BDF23BF4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3" name="Rectangle 11">
            <a:extLst>
              <a:ext uri="{FF2B5EF4-FFF2-40B4-BE49-F238E27FC236}">
                <a16:creationId xmlns:a16="http://schemas.microsoft.com/office/drawing/2014/main" id="{B9F8B4DA-D2F8-2146-233D-DAF262DA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4" name="Rectangle 12">
            <a:extLst>
              <a:ext uri="{FF2B5EF4-FFF2-40B4-BE49-F238E27FC236}">
                <a16:creationId xmlns:a16="http://schemas.microsoft.com/office/drawing/2014/main" id="{DE1C5D60-3643-E6EF-7531-FF9EF661E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5" name="Rectangle 14">
            <a:extLst>
              <a:ext uri="{FF2B5EF4-FFF2-40B4-BE49-F238E27FC236}">
                <a16:creationId xmlns:a16="http://schemas.microsoft.com/office/drawing/2014/main" id="{44AF89DD-68B2-6F80-34C8-835C39FAB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6" name="Rectangle 15">
            <a:extLst>
              <a:ext uri="{FF2B5EF4-FFF2-40B4-BE49-F238E27FC236}">
                <a16:creationId xmlns:a16="http://schemas.microsoft.com/office/drawing/2014/main" id="{BBCEBCE4-9BBF-A8EA-2763-E8C7E4536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7" name="Rectangle 16">
            <a:extLst>
              <a:ext uri="{FF2B5EF4-FFF2-40B4-BE49-F238E27FC236}">
                <a16:creationId xmlns:a16="http://schemas.microsoft.com/office/drawing/2014/main" id="{450CC62A-0F03-EE6C-A196-8954EB6D5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8" name="Rectangle 18">
            <a:extLst>
              <a:ext uri="{FF2B5EF4-FFF2-40B4-BE49-F238E27FC236}">
                <a16:creationId xmlns:a16="http://schemas.microsoft.com/office/drawing/2014/main" id="{E1B85FA7-7FD5-020F-EB7B-0132EF063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9" name="Rectangle 19">
            <a:extLst>
              <a:ext uri="{FF2B5EF4-FFF2-40B4-BE49-F238E27FC236}">
                <a16:creationId xmlns:a16="http://schemas.microsoft.com/office/drawing/2014/main" id="{C720E65E-226D-CCA3-2FEC-08F5CFBC3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0" name="Rectangle 20">
            <a:extLst>
              <a:ext uri="{FF2B5EF4-FFF2-40B4-BE49-F238E27FC236}">
                <a16:creationId xmlns:a16="http://schemas.microsoft.com/office/drawing/2014/main" id="{02E8A380-7A55-BA83-22DB-B9FEBD89D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1" name="Rectangle 22">
            <a:extLst>
              <a:ext uri="{FF2B5EF4-FFF2-40B4-BE49-F238E27FC236}">
                <a16:creationId xmlns:a16="http://schemas.microsoft.com/office/drawing/2014/main" id="{086D50C5-A6E7-210F-9DFC-D9D3697D1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2" name="Rectangle 127">
            <a:extLst>
              <a:ext uri="{FF2B5EF4-FFF2-40B4-BE49-F238E27FC236}">
                <a16:creationId xmlns:a16="http://schemas.microsoft.com/office/drawing/2014/main" id="{79730BED-B16D-4C8D-B4B2-2B731FBAE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3" name="Rectangle 128">
            <a:extLst>
              <a:ext uri="{FF2B5EF4-FFF2-40B4-BE49-F238E27FC236}">
                <a16:creationId xmlns:a16="http://schemas.microsoft.com/office/drawing/2014/main" id="{B552BCBF-A967-D529-ACA9-A11669DCE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2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4" name="Rectangle 129">
            <a:extLst>
              <a:ext uri="{FF2B5EF4-FFF2-40B4-BE49-F238E27FC236}">
                <a16:creationId xmlns:a16="http://schemas.microsoft.com/office/drawing/2014/main" id="{AAF3EABC-4005-8429-7566-F234589AB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5" name="Rectangle 130">
            <a:extLst>
              <a:ext uri="{FF2B5EF4-FFF2-40B4-BE49-F238E27FC236}">
                <a16:creationId xmlns:a16="http://schemas.microsoft.com/office/drawing/2014/main" id="{951F9840-2E88-6DEF-D878-ED204B98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6" name="Rectangle 131">
            <a:extLst>
              <a:ext uri="{FF2B5EF4-FFF2-40B4-BE49-F238E27FC236}">
                <a16:creationId xmlns:a16="http://schemas.microsoft.com/office/drawing/2014/main" id="{6459E25B-2B93-C218-2298-AC9449FA4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7" name="Rectangle 132">
            <a:extLst>
              <a:ext uri="{FF2B5EF4-FFF2-40B4-BE49-F238E27FC236}">
                <a16:creationId xmlns:a16="http://schemas.microsoft.com/office/drawing/2014/main" id="{9E2582CD-A78A-454F-5765-C59FE077A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8" name="Rectangle 3">
            <a:extLst>
              <a:ext uri="{FF2B5EF4-FFF2-40B4-BE49-F238E27FC236}">
                <a16:creationId xmlns:a16="http://schemas.microsoft.com/office/drawing/2014/main" id="{41AFDA74-C70C-1C74-D169-0EEC63F9E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9" name="Rectangle 4">
            <a:extLst>
              <a:ext uri="{FF2B5EF4-FFF2-40B4-BE49-F238E27FC236}">
                <a16:creationId xmlns:a16="http://schemas.microsoft.com/office/drawing/2014/main" id="{99EC1254-912B-C45E-FC1F-53A505C98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0" name="Rectangle 5">
            <a:extLst>
              <a:ext uri="{FF2B5EF4-FFF2-40B4-BE49-F238E27FC236}">
                <a16:creationId xmlns:a16="http://schemas.microsoft.com/office/drawing/2014/main" id="{07BACA31-2995-E7CA-2C5A-82D9D86D5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1" name="Rectangle 6">
            <a:extLst>
              <a:ext uri="{FF2B5EF4-FFF2-40B4-BE49-F238E27FC236}">
                <a16:creationId xmlns:a16="http://schemas.microsoft.com/office/drawing/2014/main" id="{050C06F5-1F65-0ABF-F7A3-7C5C00A24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2" name="Rectangle 7">
            <a:extLst>
              <a:ext uri="{FF2B5EF4-FFF2-40B4-BE49-F238E27FC236}">
                <a16:creationId xmlns:a16="http://schemas.microsoft.com/office/drawing/2014/main" id="{87153A1B-74A1-2AB1-C2BD-B545E50C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3" name="Rectangle 8">
            <a:extLst>
              <a:ext uri="{FF2B5EF4-FFF2-40B4-BE49-F238E27FC236}">
                <a16:creationId xmlns:a16="http://schemas.microsoft.com/office/drawing/2014/main" id="{04A6556A-C2C3-B72B-9ABF-EFBB9315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4" name="Rectangle 9">
            <a:extLst>
              <a:ext uri="{FF2B5EF4-FFF2-40B4-BE49-F238E27FC236}">
                <a16:creationId xmlns:a16="http://schemas.microsoft.com/office/drawing/2014/main" id="{FAEB9A18-A476-6BD5-B9C6-20DBAF6A1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5" name="Rectangle 10">
            <a:extLst>
              <a:ext uri="{FF2B5EF4-FFF2-40B4-BE49-F238E27FC236}">
                <a16:creationId xmlns:a16="http://schemas.microsoft.com/office/drawing/2014/main" id="{3A09CF9E-2DDD-4CDC-881C-5E0899990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6" name="Rectangle 11">
            <a:extLst>
              <a:ext uri="{FF2B5EF4-FFF2-40B4-BE49-F238E27FC236}">
                <a16:creationId xmlns:a16="http://schemas.microsoft.com/office/drawing/2014/main" id="{2DFB8CED-578D-1C4B-F114-A1CB2D242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7" name="Rectangle 12">
            <a:extLst>
              <a:ext uri="{FF2B5EF4-FFF2-40B4-BE49-F238E27FC236}">
                <a16:creationId xmlns:a16="http://schemas.microsoft.com/office/drawing/2014/main" id="{5840BFA7-3947-36E5-01E8-18579266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8" name="Rectangle 13">
            <a:extLst>
              <a:ext uri="{FF2B5EF4-FFF2-40B4-BE49-F238E27FC236}">
                <a16:creationId xmlns:a16="http://schemas.microsoft.com/office/drawing/2014/main" id="{3C48F656-FCE2-D55D-E8E9-BB2C6147E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9" name="Rectangle 14">
            <a:extLst>
              <a:ext uri="{FF2B5EF4-FFF2-40B4-BE49-F238E27FC236}">
                <a16:creationId xmlns:a16="http://schemas.microsoft.com/office/drawing/2014/main" id="{694DE100-812E-38CA-6E37-F0E2AAF2B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0" name="Rectangle 15">
            <a:extLst>
              <a:ext uri="{FF2B5EF4-FFF2-40B4-BE49-F238E27FC236}">
                <a16:creationId xmlns:a16="http://schemas.microsoft.com/office/drawing/2014/main" id="{A49E10BE-CFB2-DB99-7351-4FAC2CC4A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1" name="Rectangle 16">
            <a:extLst>
              <a:ext uri="{FF2B5EF4-FFF2-40B4-BE49-F238E27FC236}">
                <a16:creationId xmlns:a16="http://schemas.microsoft.com/office/drawing/2014/main" id="{CBDA847D-81F3-BF6C-D08F-CA1042DA9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2" name="Rectangle 17">
            <a:extLst>
              <a:ext uri="{FF2B5EF4-FFF2-40B4-BE49-F238E27FC236}">
                <a16:creationId xmlns:a16="http://schemas.microsoft.com/office/drawing/2014/main" id="{F9B726EB-068B-3229-71DF-4CBABB8AB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3" name="Rectangle 18">
            <a:extLst>
              <a:ext uri="{FF2B5EF4-FFF2-40B4-BE49-F238E27FC236}">
                <a16:creationId xmlns:a16="http://schemas.microsoft.com/office/drawing/2014/main" id="{94B477CB-D2DD-2008-1EB3-6D19FFF0E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4" name="Rectangle 127">
            <a:extLst>
              <a:ext uri="{FF2B5EF4-FFF2-40B4-BE49-F238E27FC236}">
                <a16:creationId xmlns:a16="http://schemas.microsoft.com/office/drawing/2014/main" id="{496E68DC-9352-091B-A69A-E3CE49727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4770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5" name="Rectangle 128">
            <a:extLst>
              <a:ext uri="{FF2B5EF4-FFF2-40B4-BE49-F238E27FC236}">
                <a16:creationId xmlns:a16="http://schemas.microsoft.com/office/drawing/2014/main" id="{8D9A2C8C-8D50-2007-24E5-6A88C5B4A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6" name="Rectangle 129">
            <a:extLst>
              <a:ext uri="{FF2B5EF4-FFF2-40B4-BE49-F238E27FC236}">
                <a16:creationId xmlns:a16="http://schemas.microsoft.com/office/drawing/2014/main" id="{C215150F-1EBC-6B4C-8F3D-4DDD1B884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800" y="5715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7" name="Rectangle 130">
            <a:extLst>
              <a:ext uri="{FF2B5EF4-FFF2-40B4-BE49-F238E27FC236}">
                <a16:creationId xmlns:a16="http://schemas.microsoft.com/office/drawing/2014/main" id="{8897329F-63A1-9292-3717-80C99CE33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47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8" name="Rectangle 131">
            <a:extLst>
              <a:ext uri="{FF2B5EF4-FFF2-40B4-BE49-F238E27FC236}">
                <a16:creationId xmlns:a16="http://schemas.microsoft.com/office/drawing/2014/main" id="{530BD39F-EC80-A54F-D281-518BDC15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275" y="4779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9" name="Rectangle 3">
            <a:extLst>
              <a:ext uri="{FF2B5EF4-FFF2-40B4-BE49-F238E27FC236}">
                <a16:creationId xmlns:a16="http://schemas.microsoft.com/office/drawing/2014/main" id="{2786A78E-C528-C79E-B363-5FC61B806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0" name="Rectangle 4">
            <a:extLst>
              <a:ext uri="{FF2B5EF4-FFF2-40B4-BE49-F238E27FC236}">
                <a16:creationId xmlns:a16="http://schemas.microsoft.com/office/drawing/2014/main" id="{9E981774-8B60-BE90-BA31-A3FBB8ACD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1" name="Rectangle 6">
            <a:extLst>
              <a:ext uri="{FF2B5EF4-FFF2-40B4-BE49-F238E27FC236}">
                <a16:creationId xmlns:a16="http://schemas.microsoft.com/office/drawing/2014/main" id="{7A4794CC-653C-D23C-7E88-BCF051133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2" name="Rectangle 7">
            <a:extLst>
              <a:ext uri="{FF2B5EF4-FFF2-40B4-BE49-F238E27FC236}">
                <a16:creationId xmlns:a16="http://schemas.microsoft.com/office/drawing/2014/main" id="{DB2A616C-0188-669D-DFCA-6A5E440FB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3" name="Rectangle 8">
            <a:extLst>
              <a:ext uri="{FF2B5EF4-FFF2-40B4-BE49-F238E27FC236}">
                <a16:creationId xmlns:a16="http://schemas.microsoft.com/office/drawing/2014/main" id="{1430B941-D119-A819-59D9-58E32D448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4" name="Rectangle 10">
            <a:extLst>
              <a:ext uri="{FF2B5EF4-FFF2-40B4-BE49-F238E27FC236}">
                <a16:creationId xmlns:a16="http://schemas.microsoft.com/office/drawing/2014/main" id="{EBB6C868-BA06-35F2-A867-8C447C6C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5" name="Rectangle 11">
            <a:extLst>
              <a:ext uri="{FF2B5EF4-FFF2-40B4-BE49-F238E27FC236}">
                <a16:creationId xmlns:a16="http://schemas.microsoft.com/office/drawing/2014/main" id="{566A0548-754F-4625-5D16-548DBD799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6" name="Rectangle 12">
            <a:extLst>
              <a:ext uri="{FF2B5EF4-FFF2-40B4-BE49-F238E27FC236}">
                <a16:creationId xmlns:a16="http://schemas.microsoft.com/office/drawing/2014/main" id="{A5006852-399F-2D26-9E36-3A51BFBFF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7" name="Rectangle 14">
            <a:extLst>
              <a:ext uri="{FF2B5EF4-FFF2-40B4-BE49-F238E27FC236}">
                <a16:creationId xmlns:a16="http://schemas.microsoft.com/office/drawing/2014/main" id="{F8663AF1-D316-E9C4-A809-103679808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8" name="Rectangle 15">
            <a:extLst>
              <a:ext uri="{FF2B5EF4-FFF2-40B4-BE49-F238E27FC236}">
                <a16:creationId xmlns:a16="http://schemas.microsoft.com/office/drawing/2014/main" id="{560DE4FA-2762-06D5-212E-9557A788E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9" name="Rectangle 16">
            <a:extLst>
              <a:ext uri="{FF2B5EF4-FFF2-40B4-BE49-F238E27FC236}">
                <a16:creationId xmlns:a16="http://schemas.microsoft.com/office/drawing/2014/main" id="{64B04ED5-1755-3AF0-78BA-7AB2A1486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0" name="Rectangle 18">
            <a:extLst>
              <a:ext uri="{FF2B5EF4-FFF2-40B4-BE49-F238E27FC236}">
                <a16:creationId xmlns:a16="http://schemas.microsoft.com/office/drawing/2014/main" id="{36CF1708-050B-AEA5-66C8-163F069F8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1" name="Rectangle 127">
            <a:extLst>
              <a:ext uri="{FF2B5EF4-FFF2-40B4-BE49-F238E27FC236}">
                <a16:creationId xmlns:a16="http://schemas.microsoft.com/office/drawing/2014/main" id="{6701C511-7150-54F3-541D-DF0EBC76E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2" name="Rectangle 128">
            <a:extLst>
              <a:ext uri="{FF2B5EF4-FFF2-40B4-BE49-F238E27FC236}">
                <a16:creationId xmlns:a16="http://schemas.microsoft.com/office/drawing/2014/main" id="{C73CA01C-0D79-D60B-E43E-D423B2F0E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810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3" name="Rectangle 129">
            <a:extLst>
              <a:ext uri="{FF2B5EF4-FFF2-40B4-BE49-F238E27FC236}">
                <a16:creationId xmlns:a16="http://schemas.microsoft.com/office/drawing/2014/main" id="{3A77789F-4F07-C7C0-1629-0A9DDAD8C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4" name="Rectangle 130">
            <a:extLst>
              <a:ext uri="{FF2B5EF4-FFF2-40B4-BE49-F238E27FC236}">
                <a16:creationId xmlns:a16="http://schemas.microsoft.com/office/drawing/2014/main" id="{8DEAA62E-4E35-2A9D-0BED-2381E4DE1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5" name="Rectangle 131">
            <a:extLst>
              <a:ext uri="{FF2B5EF4-FFF2-40B4-BE49-F238E27FC236}">
                <a16:creationId xmlns:a16="http://schemas.microsoft.com/office/drawing/2014/main" id="{6EB5FA6B-1EFB-9963-CB3E-2660B9C2F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6" name="Rectangle 11">
            <a:extLst>
              <a:ext uri="{FF2B5EF4-FFF2-40B4-BE49-F238E27FC236}">
                <a16:creationId xmlns:a16="http://schemas.microsoft.com/office/drawing/2014/main" id="{5ADB69E4-CC8D-52C1-A9A7-8CF361144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7" name="Rectangle 11">
            <a:extLst>
              <a:ext uri="{FF2B5EF4-FFF2-40B4-BE49-F238E27FC236}">
                <a16:creationId xmlns:a16="http://schemas.microsoft.com/office/drawing/2014/main" id="{854715F3-16BF-9FF0-30A0-EABDBA0C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560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8" name="Rectangle 22">
            <a:extLst>
              <a:ext uri="{FF2B5EF4-FFF2-40B4-BE49-F238E27FC236}">
                <a16:creationId xmlns:a16="http://schemas.microsoft.com/office/drawing/2014/main" id="{5741E032-A75D-F30E-7FB1-62BF4856A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" y="5389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9" name="Rectangle 21">
            <a:extLst>
              <a:ext uri="{FF2B5EF4-FFF2-40B4-BE49-F238E27FC236}">
                <a16:creationId xmlns:a16="http://schemas.microsoft.com/office/drawing/2014/main" id="{3FCF0484-7C81-8CC7-E0C1-512BF257D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810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0" name="Rectangle 21">
            <a:extLst>
              <a:ext uri="{FF2B5EF4-FFF2-40B4-BE49-F238E27FC236}">
                <a16:creationId xmlns:a16="http://schemas.microsoft.com/office/drawing/2014/main" id="{6B405EA7-E113-93AB-FC35-F9ED178F4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1" name="Rectangle 15">
            <a:extLst>
              <a:ext uri="{FF2B5EF4-FFF2-40B4-BE49-F238E27FC236}">
                <a16:creationId xmlns:a16="http://schemas.microsoft.com/office/drawing/2014/main" id="{C591E7F0-AD4F-1D0D-7C28-674200B8A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238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2" name="Rectangle 16">
            <a:extLst>
              <a:ext uri="{FF2B5EF4-FFF2-40B4-BE49-F238E27FC236}">
                <a16:creationId xmlns:a16="http://schemas.microsoft.com/office/drawing/2014/main" id="{A735CEB7-C252-C0BA-9FB7-8DEDB57D5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3" name="Rectangle 16">
            <a:extLst>
              <a:ext uri="{FF2B5EF4-FFF2-40B4-BE49-F238E27FC236}">
                <a16:creationId xmlns:a16="http://schemas.microsoft.com/office/drawing/2014/main" id="{A2B69A9B-28C6-9DA3-1117-8C94F50C8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5705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4" name="Rectangle 11">
            <a:extLst>
              <a:ext uri="{FF2B5EF4-FFF2-40B4-BE49-F238E27FC236}">
                <a16:creationId xmlns:a16="http://schemas.microsoft.com/office/drawing/2014/main" id="{351E35C3-1C64-3BDB-91CD-E9364FF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2595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5" name="Rectangle 11">
            <a:extLst>
              <a:ext uri="{FF2B5EF4-FFF2-40B4-BE49-F238E27FC236}">
                <a16:creationId xmlns:a16="http://schemas.microsoft.com/office/drawing/2014/main" id="{14066825-0586-6B56-7F07-2F39FAE9C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0" y="319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6" name="Rectangle 4">
            <a:extLst>
              <a:ext uri="{FF2B5EF4-FFF2-40B4-BE49-F238E27FC236}">
                <a16:creationId xmlns:a16="http://schemas.microsoft.com/office/drawing/2014/main" id="{69616CC8-4454-3361-665E-47B433576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25" y="375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7" name="Rectangle 129">
            <a:extLst>
              <a:ext uri="{FF2B5EF4-FFF2-40B4-BE49-F238E27FC236}">
                <a16:creationId xmlns:a16="http://schemas.microsoft.com/office/drawing/2014/main" id="{967F7720-9023-F21B-1534-410604803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8" name="Rectangle 129">
            <a:extLst>
              <a:ext uri="{FF2B5EF4-FFF2-40B4-BE49-F238E27FC236}">
                <a16:creationId xmlns:a16="http://schemas.microsoft.com/office/drawing/2014/main" id="{0F13C297-93B8-34B0-92E6-09363F23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084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9" name="Rectangle 129">
            <a:extLst>
              <a:ext uri="{FF2B5EF4-FFF2-40B4-BE49-F238E27FC236}">
                <a16:creationId xmlns:a16="http://schemas.microsoft.com/office/drawing/2014/main" id="{CCB6EF73-E12B-2022-197D-58599B75B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6100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B443F1-5FE1-9BC6-D641-7C5A2DEE1723}"/>
              </a:ext>
            </a:extLst>
          </p:cNvPr>
          <p:cNvSpPr/>
          <p:nvPr/>
        </p:nvSpPr>
        <p:spPr>
          <a:xfrm>
            <a:off x="6715125" y="3119438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4681" name="Rectangle 131">
            <a:extLst>
              <a:ext uri="{FF2B5EF4-FFF2-40B4-BE49-F238E27FC236}">
                <a16:creationId xmlns:a16="http://schemas.microsoft.com/office/drawing/2014/main" id="{F7B5ECEA-771F-8230-A468-DDB14938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275" y="6010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8FA69166-0150-402A-685F-445D072A6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161925"/>
            <a:ext cx="7772400" cy="722313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altLang="en-US" sz="2800"/>
              <a:t>successive layers can learn higher-level features …</a:t>
            </a:r>
          </a:p>
        </p:txBody>
      </p:sp>
      <p:pic>
        <p:nvPicPr>
          <p:cNvPr id="47106" name="Picture 59">
            <a:extLst>
              <a:ext uri="{FF2B5EF4-FFF2-40B4-BE49-F238E27FC236}">
                <a16:creationId xmlns:a16="http://schemas.microsoft.com/office/drawing/2014/main" id="{753703B3-1B03-D1FA-4456-DC7318C8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50900"/>
            <a:ext cx="8596312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734E6C8-C2FD-CCA1-927C-370C6131765B}"/>
              </a:ext>
            </a:extLst>
          </p:cNvPr>
          <p:cNvSpPr/>
          <p:nvPr/>
        </p:nvSpPr>
        <p:spPr>
          <a:xfrm>
            <a:off x="2225675" y="2671763"/>
            <a:ext cx="1055688" cy="10779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8" name="Picture 61">
            <a:extLst>
              <a:ext uri="{FF2B5EF4-FFF2-40B4-BE49-F238E27FC236}">
                <a16:creationId xmlns:a16="http://schemas.microsoft.com/office/drawing/2014/main" id="{5C3787D3-946D-3960-0296-7FD146658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759075"/>
            <a:ext cx="684212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861F06-5AA9-F119-14DB-B66269A2D1FA}"/>
              </a:ext>
            </a:extLst>
          </p:cNvPr>
          <p:cNvSpPr/>
          <p:nvPr/>
        </p:nvSpPr>
        <p:spPr>
          <a:xfrm>
            <a:off x="2336800" y="2759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C671F2B-628A-F4D5-FB1C-754F6FA883E6}"/>
              </a:ext>
            </a:extLst>
          </p:cNvPr>
          <p:cNvSpPr/>
          <p:nvPr/>
        </p:nvSpPr>
        <p:spPr>
          <a:xfrm>
            <a:off x="3759200" y="2682875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1" name="Picture 61">
            <a:extLst>
              <a:ext uri="{FF2B5EF4-FFF2-40B4-BE49-F238E27FC236}">
                <a16:creationId xmlns:a16="http://schemas.microsoft.com/office/drawing/2014/main" id="{D826EE1B-BDBB-0A08-C244-6ECD68FCD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2770188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7D33C3A-DF1C-2276-C277-8E061ABFCA7D}"/>
              </a:ext>
            </a:extLst>
          </p:cNvPr>
          <p:cNvSpPr/>
          <p:nvPr/>
        </p:nvSpPr>
        <p:spPr>
          <a:xfrm>
            <a:off x="3870325" y="2871788"/>
            <a:ext cx="844550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958856-D15F-A5F6-2D49-185378E288D6}"/>
              </a:ext>
            </a:extLst>
          </p:cNvPr>
          <p:cNvSpPr/>
          <p:nvPr/>
        </p:nvSpPr>
        <p:spPr>
          <a:xfrm>
            <a:off x="5394325" y="2747963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4" name="Picture 61">
            <a:extLst>
              <a:ext uri="{FF2B5EF4-FFF2-40B4-BE49-F238E27FC236}">
                <a16:creationId xmlns:a16="http://schemas.microsoft.com/office/drawing/2014/main" id="{9269B09A-9F46-6AEF-3E3E-3D0D24A20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835275"/>
            <a:ext cx="685800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D439E8C-EF47-D393-8C25-497557E11A9D}"/>
              </a:ext>
            </a:extLst>
          </p:cNvPr>
          <p:cNvSpPr/>
          <p:nvPr/>
        </p:nvSpPr>
        <p:spPr>
          <a:xfrm>
            <a:off x="5502275" y="307816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7116" name="TextBox 3">
            <a:extLst>
              <a:ext uri="{FF2B5EF4-FFF2-40B4-BE49-F238E27FC236}">
                <a16:creationId xmlns:a16="http://schemas.microsoft.com/office/drawing/2014/main" id="{1E00A941-AC7F-117A-EE5E-88B70C42B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675" y="2916238"/>
            <a:ext cx="1325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600" b="1"/>
              <a:t>etc …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EE7603A-56E0-E02C-0657-4A7FAA426C2F}"/>
              </a:ext>
            </a:extLst>
          </p:cNvPr>
          <p:cNvSpPr/>
          <p:nvPr/>
        </p:nvSpPr>
        <p:spPr>
          <a:xfrm rot="10800000">
            <a:off x="806450" y="1778000"/>
            <a:ext cx="7570788" cy="98583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51C4079-BE5D-0318-1443-16D0B94DA19A}"/>
              </a:ext>
            </a:extLst>
          </p:cNvPr>
          <p:cNvSpPr/>
          <p:nvPr/>
        </p:nvSpPr>
        <p:spPr>
          <a:xfrm rot="10800000">
            <a:off x="755650" y="1757363"/>
            <a:ext cx="7570788" cy="98583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810ED60D-5947-B8B4-FEA8-13D6F0DBB735}"/>
              </a:ext>
            </a:extLst>
          </p:cNvPr>
          <p:cNvSpPr/>
          <p:nvPr/>
        </p:nvSpPr>
        <p:spPr>
          <a:xfrm rot="10800000">
            <a:off x="735013" y="1778000"/>
            <a:ext cx="7570787" cy="98583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361BBB9-A3B9-FE5A-89D7-0D7AB41BC5BD}"/>
              </a:ext>
            </a:extLst>
          </p:cNvPr>
          <p:cNvSpPr/>
          <p:nvPr/>
        </p:nvSpPr>
        <p:spPr>
          <a:xfrm rot="10800000">
            <a:off x="746125" y="1768475"/>
            <a:ext cx="7569200" cy="984250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7121" name="TextBox 60">
            <a:extLst>
              <a:ext uri="{FF2B5EF4-FFF2-40B4-BE49-F238E27FC236}">
                <a16:creationId xmlns:a16="http://schemas.microsoft.com/office/drawing/2014/main" id="{B4C2C433-350D-EC32-737A-0C53AE85F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3027363"/>
            <a:ext cx="16541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detect lines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Specific positions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ACAF4B-BC40-2729-A4C5-31346079AD65}"/>
              </a:ext>
            </a:extLst>
          </p:cNvPr>
          <p:cNvSpPr/>
          <p:nvPr/>
        </p:nvSpPr>
        <p:spPr>
          <a:xfrm>
            <a:off x="2611438" y="4429125"/>
            <a:ext cx="1055687" cy="10779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3" name="Picture 61">
            <a:extLst>
              <a:ext uri="{FF2B5EF4-FFF2-40B4-BE49-F238E27FC236}">
                <a16:creationId xmlns:a16="http://schemas.microsoft.com/office/drawing/2014/main" id="{CFB3D87C-73C6-E615-26AB-8CB206EC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4516438"/>
            <a:ext cx="6858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1B21932-7935-EA88-4565-A4DE4CF14EA9}"/>
              </a:ext>
            </a:extLst>
          </p:cNvPr>
          <p:cNvSpPr/>
          <p:nvPr/>
        </p:nvSpPr>
        <p:spPr>
          <a:xfrm>
            <a:off x="2733675" y="45164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94F12B4-FF7A-3752-0B74-2D63FCE9AE06}"/>
              </a:ext>
            </a:extLst>
          </p:cNvPr>
          <p:cNvSpPr/>
          <p:nvPr/>
        </p:nvSpPr>
        <p:spPr>
          <a:xfrm>
            <a:off x="2743200" y="4659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680F1D27-DA1B-5690-6276-2D12E1D36C53}"/>
              </a:ext>
            </a:extLst>
          </p:cNvPr>
          <p:cNvSpPr/>
          <p:nvPr/>
        </p:nvSpPr>
        <p:spPr>
          <a:xfrm>
            <a:off x="2743200" y="4791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2C16E59A-8CE1-6961-D6B4-7D74AC3678B6}"/>
              </a:ext>
            </a:extLst>
          </p:cNvPr>
          <p:cNvSpPr/>
          <p:nvPr/>
        </p:nvSpPr>
        <p:spPr>
          <a:xfrm>
            <a:off x="2743200" y="4913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8FDBF8C-D062-ADDB-AC3B-26FE220FE631}"/>
              </a:ext>
            </a:extLst>
          </p:cNvPr>
          <p:cNvSpPr/>
          <p:nvPr/>
        </p:nvSpPr>
        <p:spPr>
          <a:xfrm>
            <a:off x="2763838" y="5014913"/>
            <a:ext cx="842962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A51F4A0-C438-A767-B3E1-A54BCC989E04}"/>
              </a:ext>
            </a:extLst>
          </p:cNvPr>
          <p:cNvSpPr/>
          <p:nvPr/>
        </p:nvSpPr>
        <p:spPr>
          <a:xfrm>
            <a:off x="2733675" y="46688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96734F4-9B5E-A172-F730-835621205B6A}"/>
              </a:ext>
            </a:extLst>
          </p:cNvPr>
          <p:cNvSpPr/>
          <p:nvPr/>
        </p:nvSpPr>
        <p:spPr>
          <a:xfrm>
            <a:off x="2722563" y="5208588"/>
            <a:ext cx="842962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30AED2C-F76E-88AD-C7EF-60DE7F6B61FD}"/>
              </a:ext>
            </a:extLst>
          </p:cNvPr>
          <p:cNvCxnSpPr>
            <a:stCxn id="2" idx="4"/>
            <a:endCxn id="76" idx="0"/>
          </p:cNvCxnSpPr>
          <p:nvPr/>
        </p:nvCxnSpPr>
        <p:spPr>
          <a:xfrm>
            <a:off x="2752725" y="3749675"/>
            <a:ext cx="387350" cy="6794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54CEC4-49FF-347E-32AE-A83C7AD4DA78}"/>
              </a:ext>
            </a:extLst>
          </p:cNvPr>
          <p:cNvCxnSpPr>
            <a:stCxn id="64" idx="4"/>
          </p:cNvCxnSpPr>
          <p:nvPr/>
        </p:nvCxnSpPr>
        <p:spPr>
          <a:xfrm flipH="1">
            <a:off x="3292475" y="3759200"/>
            <a:ext cx="995363" cy="66992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96E88D-90FA-0FE2-71CB-872402936A22}"/>
              </a:ext>
            </a:extLst>
          </p:cNvPr>
          <p:cNvCxnSpPr/>
          <p:nvPr/>
        </p:nvCxnSpPr>
        <p:spPr>
          <a:xfrm flipH="1">
            <a:off x="3492500" y="3824288"/>
            <a:ext cx="2257425" cy="60483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A8FA102-E90E-29F9-F242-A2B87E43819C}"/>
              </a:ext>
            </a:extLst>
          </p:cNvPr>
          <p:cNvCxnSpPr>
            <a:endCxn id="78" idx="3"/>
          </p:cNvCxnSpPr>
          <p:nvPr/>
        </p:nvCxnSpPr>
        <p:spPr>
          <a:xfrm flipH="1">
            <a:off x="3576638" y="3613150"/>
            <a:ext cx="4572000" cy="9826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E7B56011-BF3B-EF1A-E63B-CC85F58DCE4E}"/>
              </a:ext>
            </a:extLst>
          </p:cNvPr>
          <p:cNvSpPr/>
          <p:nvPr/>
        </p:nvSpPr>
        <p:spPr>
          <a:xfrm>
            <a:off x="4559300" y="4413250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6" name="Picture 61">
            <a:extLst>
              <a:ext uri="{FF2B5EF4-FFF2-40B4-BE49-F238E27FC236}">
                <a16:creationId xmlns:a16="http://schemas.microsoft.com/office/drawing/2014/main" id="{E86D4D50-85D0-58C1-FD98-61769C891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4500563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3ED3BAD-22FB-0238-B989-F4FE1231DE5F}"/>
              </a:ext>
            </a:extLst>
          </p:cNvPr>
          <p:cNvSpPr/>
          <p:nvPr/>
        </p:nvSpPr>
        <p:spPr>
          <a:xfrm>
            <a:off x="5019675" y="4554538"/>
            <a:ext cx="120650" cy="803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A5C2460-00CC-17EB-E5F9-40EF6E351FAF}"/>
              </a:ext>
            </a:extLst>
          </p:cNvPr>
          <p:cNvSpPr/>
          <p:nvPr/>
        </p:nvSpPr>
        <p:spPr>
          <a:xfrm>
            <a:off x="5183188" y="4584700"/>
            <a:ext cx="119062" cy="8048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241B48-27DF-D969-C4A6-39161B21AF51}"/>
              </a:ext>
            </a:extLst>
          </p:cNvPr>
          <p:cNvSpPr/>
          <p:nvPr/>
        </p:nvSpPr>
        <p:spPr>
          <a:xfrm>
            <a:off x="6311900" y="4395788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0" name="Picture 61">
            <a:extLst>
              <a:ext uri="{FF2B5EF4-FFF2-40B4-BE49-F238E27FC236}">
                <a16:creationId xmlns:a16="http://schemas.microsoft.com/office/drawing/2014/main" id="{ADDD3871-431D-06C7-1E48-649C25D3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4483100"/>
            <a:ext cx="684212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47113">
            <a:extLst>
              <a:ext uri="{FF2B5EF4-FFF2-40B4-BE49-F238E27FC236}">
                <a16:creationId xmlns:a16="http://schemas.microsoft.com/office/drawing/2014/main" id="{EE1898CB-047E-2153-EFFE-F7713627350E}"/>
              </a:ext>
            </a:extLst>
          </p:cNvPr>
          <p:cNvSpPr/>
          <p:nvPr/>
        </p:nvSpPr>
        <p:spPr>
          <a:xfrm>
            <a:off x="6497638" y="4500563"/>
            <a:ext cx="430212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4715E97-240B-EBCA-4C78-3BFCA58FC3F3}"/>
              </a:ext>
            </a:extLst>
          </p:cNvPr>
          <p:cNvSpPr/>
          <p:nvPr/>
        </p:nvSpPr>
        <p:spPr>
          <a:xfrm>
            <a:off x="6775450" y="4457700"/>
            <a:ext cx="431800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79F47BF-9F37-ECB9-9BD6-C9C9A4A2A65C}"/>
              </a:ext>
            </a:extLst>
          </p:cNvPr>
          <p:cNvSpPr/>
          <p:nvPr/>
        </p:nvSpPr>
        <p:spPr>
          <a:xfrm>
            <a:off x="6711950" y="4576763"/>
            <a:ext cx="431800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7144" name="TextBox 126">
            <a:extLst>
              <a:ext uri="{FF2B5EF4-FFF2-40B4-BE49-F238E27FC236}">
                <a16:creationId xmlns:a16="http://schemas.microsoft.com/office/drawing/2014/main" id="{A816EE29-68E1-0AA3-1F22-53A85A954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4410075"/>
            <a:ext cx="191135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Higher level detetors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( horizontal line,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“RHS vertical lune”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“upper loop”, etc…</a:t>
            </a:r>
          </a:p>
        </p:txBody>
      </p:sp>
      <p:sp>
        <p:nvSpPr>
          <p:cNvPr id="47145" name="TextBox 127">
            <a:extLst>
              <a:ext uri="{FF2B5EF4-FFF2-40B4-BE49-F238E27FC236}">
                <a16:creationId xmlns:a16="http://schemas.microsoft.com/office/drawing/2014/main" id="{45755722-1EF4-0671-668B-BC12D3B74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663" y="4664075"/>
            <a:ext cx="1327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600" b="1"/>
              <a:t>etc …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C2E110-3AF4-FF24-C344-78299366F432}"/>
              </a:ext>
            </a:extLst>
          </p:cNvPr>
          <p:cNvSpPr/>
          <p:nvPr/>
        </p:nvSpPr>
        <p:spPr>
          <a:xfrm>
            <a:off x="4613275" y="5888038"/>
            <a:ext cx="966788" cy="8747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C1D06D-AE89-C275-4593-C83F611D83A9}"/>
              </a:ext>
            </a:extLst>
          </p:cNvPr>
          <p:cNvCxnSpPr>
            <a:stCxn id="101" idx="4"/>
            <a:endCxn id="44" idx="0"/>
          </p:cNvCxnSpPr>
          <p:nvPr/>
        </p:nvCxnSpPr>
        <p:spPr>
          <a:xfrm>
            <a:off x="5087938" y="5489575"/>
            <a:ext cx="9525" cy="3984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0A3EE1-894F-7528-23D3-F3041557D8D9}"/>
              </a:ext>
            </a:extLst>
          </p:cNvPr>
          <p:cNvCxnSpPr>
            <a:endCxn id="44" idx="7"/>
          </p:cNvCxnSpPr>
          <p:nvPr/>
        </p:nvCxnSpPr>
        <p:spPr>
          <a:xfrm flipH="1">
            <a:off x="5438775" y="5502275"/>
            <a:ext cx="1384300" cy="5143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36D1C01-7D3B-F17B-951D-9D9D1FDC6C9E}"/>
              </a:ext>
            </a:extLst>
          </p:cNvPr>
          <p:cNvCxnSpPr>
            <a:endCxn id="44" idx="1"/>
          </p:cNvCxnSpPr>
          <p:nvPr/>
        </p:nvCxnSpPr>
        <p:spPr>
          <a:xfrm>
            <a:off x="3265488" y="5467350"/>
            <a:ext cx="1489075" cy="549275"/>
          </a:xfrm>
          <a:prstGeom prst="straightConnector1">
            <a:avLst/>
          </a:prstGeom>
          <a:ln w="317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446010-3C4F-6627-9B29-96BF9A6A6E7F}"/>
              </a:ext>
            </a:extLst>
          </p:cNvPr>
          <p:cNvCxnSpPr/>
          <p:nvPr/>
        </p:nvCxnSpPr>
        <p:spPr>
          <a:xfrm flipH="1">
            <a:off x="5614988" y="5399088"/>
            <a:ext cx="3030537" cy="774700"/>
          </a:xfrm>
          <a:prstGeom prst="straightConnector1">
            <a:avLst/>
          </a:prstGeom>
          <a:ln w="317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51" name="TextBox 14">
            <a:extLst>
              <a:ext uri="{FF2B5EF4-FFF2-40B4-BE49-F238E27FC236}">
                <a16:creationId xmlns:a16="http://schemas.microsoft.com/office/drawing/2014/main" id="{E634325B-198D-30A0-62D4-986C0320D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0" y="6178550"/>
            <a:ext cx="3513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What does this unit detect?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7FD755DE-50C0-EC83-1575-03BB25067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>
            <a:normAutofit/>
          </a:bodyPr>
          <a:lstStyle/>
          <a:p>
            <a:r>
              <a:rPr lang="en-GB" altLang="en-US" sz="4000" dirty="0"/>
              <a:t>An alternative to backpropagation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EF85E233-4FB8-99DC-C3F8-1FCBE4196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0B748B-C0DF-6ABA-9387-4385E8FA266D}"/>
              </a:ext>
            </a:extLst>
          </p:cNvPr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C48028-FF4A-C6FF-9A26-D41B37666273}"/>
              </a:ext>
            </a:extLst>
          </p:cNvPr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917092-70F5-7735-F5A1-2D270366BA25}"/>
              </a:ext>
            </a:extLst>
          </p:cNvPr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F034A9-06EB-B051-2082-1960F41E5738}"/>
              </a:ext>
            </a:extLst>
          </p:cNvPr>
          <p:cNvSpPr/>
          <p:nvPr/>
        </p:nvSpPr>
        <p:spPr>
          <a:xfrm>
            <a:off x="4267200" y="17272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86477D96-CD8C-63B4-0589-605C29163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>
            <a:normAutofit/>
          </a:bodyPr>
          <a:lstStyle/>
          <a:p>
            <a:r>
              <a:rPr lang="en-GB" altLang="en-US" sz="4000"/>
              <a:t>The new way to train multi-layer NNs…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AA6FA83A-B1A6-231B-41D7-AD938BB2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331DA0-AD29-7B34-24B7-4210C6A49C42}"/>
              </a:ext>
            </a:extLst>
          </p:cNvPr>
          <p:cNvSpPr txBox="1">
            <a:spLocks/>
          </p:cNvSpPr>
          <p:nvPr/>
        </p:nvSpPr>
        <p:spPr bwMode="auto">
          <a:xfrm>
            <a:off x="233363" y="3789363"/>
            <a:ext cx="8335962" cy="1981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i="1" kern="0" dirty="0"/>
              <a:t>EACH hidden layer is trained to be an </a:t>
            </a:r>
            <a:r>
              <a:rPr lang="en-GB" altLang="en-US" sz="3600" b="1" i="1" kern="0" dirty="0"/>
              <a:t>auto-encoder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F0ED20-659F-D4FD-862E-FDA878254CA8}"/>
              </a:ext>
            </a:extLst>
          </p:cNvPr>
          <p:cNvSpPr/>
          <p:nvPr/>
        </p:nvSpPr>
        <p:spPr>
          <a:xfrm>
            <a:off x="1727200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3F3AD9-BAD1-6BAB-CE40-AFF8DDBB0F8D}"/>
              </a:ext>
            </a:extLst>
          </p:cNvPr>
          <p:cNvSpPr txBox="1">
            <a:spLocks/>
          </p:cNvSpPr>
          <p:nvPr/>
        </p:nvSpPr>
        <p:spPr bwMode="auto">
          <a:xfrm>
            <a:off x="2212975" y="4954588"/>
            <a:ext cx="6713538" cy="121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i="1" kern="0" dirty="0"/>
              <a:t> forced to learn good features that describe what comes from the previous layer</a:t>
            </a:r>
            <a:endParaRPr lang="en-GB" altLang="en-US" b="1" i="1" kern="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A0D7-A3BE-8677-0349-64DB4CA4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427038"/>
            <a:ext cx="7772400" cy="965200"/>
          </a:xfr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2400" b="1" dirty="0">
                <a:solidFill>
                  <a:schemeClr val="accent2">
                    <a:lumMod val="50000"/>
                  </a:schemeClr>
                </a:solidFill>
              </a:rPr>
              <a:t>Each auto-encoder is trained, with an absolutely standard weight-adjustment algorithm  to </a:t>
            </a:r>
            <a:r>
              <a:rPr lang="en-GB" sz="2400" b="1" u="sng" dirty="0">
                <a:solidFill>
                  <a:schemeClr val="accent2">
                    <a:lumMod val="50000"/>
                  </a:schemeClr>
                </a:solidFill>
              </a:rPr>
              <a:t>reproduce the input</a:t>
            </a:r>
            <a:br>
              <a:rPr lang="en-GB" sz="2400" b="1" u="sng" dirty="0">
                <a:solidFill>
                  <a:schemeClr val="accent2">
                    <a:lumMod val="50000"/>
                  </a:schemeClr>
                </a:solidFill>
              </a:rPr>
            </a:br>
            <a:endParaRPr lang="en-GB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91DD1FDC-4032-B3B9-65DE-F0FF1B5B53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59395" name="Picture 2">
            <a:extLst>
              <a:ext uri="{FF2B5EF4-FFF2-40B4-BE49-F238E27FC236}">
                <a16:creationId xmlns:a16="http://schemas.microsoft.com/office/drawing/2014/main" id="{36781CB1-262A-D830-0CA0-6603AA07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22438"/>
            <a:ext cx="612140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E3A8DE-EF98-CFE1-E737-FD39C09BC71C}"/>
              </a:ext>
            </a:extLst>
          </p:cNvPr>
          <p:cNvSpPr/>
          <p:nvPr/>
        </p:nvSpPr>
        <p:spPr>
          <a:xfrm>
            <a:off x="2265363" y="3378200"/>
            <a:ext cx="2976562" cy="112236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E6E745-C892-6CA2-95C7-3618704AD4A4}"/>
              </a:ext>
            </a:extLst>
          </p:cNvPr>
          <p:cNvSpPr txBox="1">
            <a:spLocks/>
          </p:cNvSpPr>
          <p:nvPr/>
        </p:nvSpPr>
        <p:spPr bwMode="auto">
          <a:xfrm>
            <a:off x="911225" y="5130800"/>
            <a:ext cx="7772400" cy="96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sz="2400" b="1" kern="0" dirty="0">
                <a:solidFill>
                  <a:schemeClr val="accent2">
                    <a:lumMod val="50000"/>
                  </a:schemeClr>
                </a:solidFill>
              </a:rPr>
              <a:t>By making this happen with (many) fewer units than the inputs, this forces the ‘hidden layer’ units to become good feature detectors</a:t>
            </a:r>
            <a:endParaRPr lang="en-GB" sz="2400" b="1" u="sng" kern="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00EC17E2-1914-56AD-3885-795060618F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19125"/>
          </a:xfrm>
        </p:spPr>
        <p:txBody>
          <a:bodyPr>
            <a:noAutofit/>
          </a:bodyPr>
          <a:lstStyle/>
          <a:p>
            <a:r>
              <a:rPr lang="en-GB" altLang="en-US" sz="2800" b="1" dirty="0">
                <a:solidFill>
                  <a:srgbClr val="0070C0"/>
                </a:solidFill>
              </a:rPr>
              <a:t>Attention Mechanism (for text processing): addresses how much one token affects another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4D31A6E4-78CE-2651-CC03-2F1645A0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38" y="1385456"/>
            <a:ext cx="7772400" cy="432478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GB" altLang="en-US" dirty="0">
                <a:solidFill>
                  <a:srgbClr val="002060"/>
                </a:solidFill>
              </a:rPr>
              <a:t>Each token (word or phrase) is represented using a numerical vector.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Three weight matrices (Query, Key, and Value) represent the training data.</a:t>
            </a:r>
          </a:p>
          <a:p>
            <a:pPr>
              <a:defRPr/>
            </a:pPr>
            <a:r>
              <a:rPr lang="en-GB" altLang="en-US" dirty="0"/>
              <a:t>Each input vector </a:t>
            </a:r>
            <a:r>
              <a:rPr lang="en-GB" altLang="en-US" dirty="0" err="1"/>
              <a:t>x</a:t>
            </a:r>
            <a:r>
              <a:rPr lang="en-GB" altLang="en-US" i="1" baseline="-25000" dirty="0" err="1"/>
              <a:t>j</a:t>
            </a:r>
            <a:r>
              <a:rPr lang="en-GB" altLang="en-US" dirty="0"/>
              <a:t> is multiplied with these matrices, resulting in </a:t>
            </a:r>
            <a:r>
              <a:rPr lang="en-GB" altLang="en-US" i="1" dirty="0" err="1"/>
              <a:t>q</a:t>
            </a:r>
            <a:r>
              <a:rPr lang="en-GB" altLang="en-US" i="1" baseline="-25000" dirty="0" err="1"/>
              <a:t>j</a:t>
            </a:r>
            <a:r>
              <a:rPr lang="en-GB" altLang="en-US" i="1" dirty="0"/>
              <a:t>, </a:t>
            </a:r>
            <a:r>
              <a:rPr lang="en-GB" altLang="en-US" i="1" dirty="0" err="1"/>
              <a:t>k</a:t>
            </a:r>
            <a:r>
              <a:rPr lang="en-GB" altLang="en-US" i="1" baseline="-25000" dirty="0" err="1"/>
              <a:t>j</a:t>
            </a:r>
            <a:r>
              <a:rPr lang="en-GB" altLang="en-US" i="1" dirty="0"/>
              <a:t>, </a:t>
            </a:r>
            <a:r>
              <a:rPr lang="en-GB" altLang="en-US" dirty="0"/>
              <a:t>and </a:t>
            </a:r>
            <a:r>
              <a:rPr lang="en-GB" altLang="en-US" i="1" dirty="0" err="1"/>
              <a:t>v</a:t>
            </a:r>
            <a:r>
              <a:rPr lang="en-GB" altLang="en-US" i="1" baseline="-25000" dirty="0" err="1"/>
              <a:t>j</a:t>
            </a:r>
            <a:r>
              <a:rPr lang="en-GB" altLang="en-US" baseline="-25000" dirty="0"/>
              <a:t> </a:t>
            </a:r>
            <a:r>
              <a:rPr lang="en-GB" altLang="en-US" dirty="0"/>
              <a:t>vectors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Attention = </a:t>
            </a:r>
            <a:r>
              <a:rPr lang="en-GB" altLang="en-US" dirty="0" err="1">
                <a:solidFill>
                  <a:srgbClr val="FF0000"/>
                </a:solidFill>
              </a:rPr>
              <a:t>softmax</a:t>
            </a:r>
            <a:r>
              <a:rPr lang="en-GB" altLang="en-US" dirty="0">
                <a:solidFill>
                  <a:srgbClr val="FF0000"/>
                </a:solidFill>
              </a:rPr>
              <a:t>(</a:t>
            </a:r>
            <a:r>
              <a:rPr lang="en-GB" altLang="en-US" i="1" dirty="0">
                <a:solidFill>
                  <a:srgbClr val="FF0000"/>
                </a:solidFill>
              </a:rPr>
              <a:t>QK</a:t>
            </a:r>
            <a:r>
              <a:rPr lang="en-GB" altLang="en-US" i="1" baseline="30000" dirty="0">
                <a:solidFill>
                  <a:srgbClr val="FF0000"/>
                </a:solidFill>
              </a:rPr>
              <a:t>T</a:t>
            </a:r>
            <a:r>
              <a:rPr lang="en-GB" altLang="en-US" dirty="0">
                <a:solidFill>
                  <a:srgbClr val="FF0000"/>
                </a:solidFill>
              </a:rPr>
              <a:t>/sqrt(dimensionality)) </a:t>
            </a:r>
            <a:r>
              <a:rPr lang="en-GB" altLang="en-US" i="1" dirty="0">
                <a:solidFill>
                  <a:srgbClr val="FF0000"/>
                </a:solidFill>
              </a:rPr>
              <a:t>V</a:t>
            </a:r>
          </a:p>
          <a:p>
            <a:pPr>
              <a:defRPr/>
            </a:pPr>
            <a:r>
              <a:rPr lang="en-GB" altLang="en-US" dirty="0">
                <a:solidFill>
                  <a:srgbClr val="0070C0"/>
                </a:solidFill>
              </a:rPr>
              <a:t>Several such attention heads in parallel, </a:t>
            </a:r>
            <a:r>
              <a:rPr lang="en-GB" altLang="en-US" dirty="0">
                <a:solidFill>
                  <a:srgbClr val="00B050"/>
                </a:solidFill>
              </a:rPr>
              <a:t>one for each possible relation between tokens (e.g., next word, subject-object, …), </a:t>
            </a:r>
            <a:r>
              <a:rPr lang="en-GB" altLang="en-US" dirty="0">
                <a:solidFill>
                  <a:srgbClr val="0070C0"/>
                </a:solidFill>
              </a:rPr>
              <a:t>along with a final “projection head”</a:t>
            </a:r>
          </a:p>
          <a:p>
            <a:pPr>
              <a:defRPr/>
            </a:pPr>
            <a:endParaRPr lang="en-GB" altLang="en-US" i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108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67788-F2A7-CA31-6FA5-AB28B915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C404C-5FEC-7A5F-30B6-1939EDE4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49" y="1943771"/>
            <a:ext cx="4000647" cy="45124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Multiple encoder-decoder layers, each successive layer processes the preceding layer’s outputs; finally a linear transformation and </a:t>
            </a:r>
            <a:r>
              <a:rPr lang="en-US" sz="2000" dirty="0" err="1"/>
              <a:t>softmax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B050"/>
                </a:solidFill>
              </a:rPr>
              <a:t>Each encoder and decoder includes attention layers.</a:t>
            </a:r>
          </a:p>
          <a:p>
            <a:r>
              <a:rPr lang="en-US" sz="2000" dirty="0"/>
              <a:t>First encoder takes embedding and </a:t>
            </a:r>
            <a:r>
              <a:rPr lang="en-US" sz="2000" i="1" dirty="0"/>
              <a:t>sinusoidal positional encoding </a:t>
            </a:r>
            <a:r>
              <a:rPr lang="en-US" sz="2000" dirty="0"/>
              <a:t>for each input token.</a:t>
            </a:r>
          </a:p>
          <a:p>
            <a:r>
              <a:rPr lang="en-US" sz="2000" dirty="0"/>
              <a:t>First decoder does something similar, with each output token.</a:t>
            </a:r>
          </a:p>
          <a:p>
            <a:r>
              <a:rPr lang="en-US" sz="2000" dirty="0"/>
              <a:t>GPT &amp; BERT: specific restrictions on encoders &amp; decoders.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302D2-2FEB-4104-CB72-8D6A986A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1" r="51437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078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00EC17E2-1914-56AD-3885-795060618F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19125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Other innovations in Deep Learning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4D31A6E4-78CE-2651-CC03-2F1645A0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38" y="1595438"/>
            <a:ext cx="7772400" cy="41148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New variations of node functions </a:t>
            </a:r>
          </a:p>
          <a:p>
            <a:pPr>
              <a:defRPr/>
            </a:pPr>
            <a:r>
              <a:rPr lang="en-GB" altLang="en-US" dirty="0"/>
              <a:t>Different kinds of DNN architectures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Specialized memory units with recurrent connections (LSTMs and GRUs)—for predictions over time </a:t>
            </a:r>
          </a:p>
          <a:p>
            <a:pPr>
              <a:defRPr/>
            </a:pPr>
            <a:r>
              <a:rPr lang="en-GB" altLang="en-US" dirty="0"/>
              <a:t>Unsupervised feature learning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“Dropout”: deliberately ignore some nodes in each iteration of the training process</a:t>
            </a:r>
          </a:p>
          <a:p>
            <a:pPr>
              <a:defRPr/>
            </a:pPr>
            <a:r>
              <a:rPr lang="en-GB" altLang="en-US" dirty="0"/>
              <a:t>“Pruning” many connection weights to 0s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Connections that jump across layers</a:t>
            </a:r>
          </a:p>
          <a:p>
            <a:pPr>
              <a:defRPr/>
            </a:pPr>
            <a:endParaRPr lang="en-GB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0BF1-1F57-546D-B1A1-76334B71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D6963-9D16-BDE8-4D60-92D58B27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LSTMs (and related models) are widely used in problems requiring prediction over time.</a:t>
            </a:r>
          </a:p>
          <a:p>
            <a:r>
              <a:rPr lang="en-US" dirty="0">
                <a:solidFill>
                  <a:srgbClr val="0070C0"/>
                </a:solidFill>
              </a:rPr>
              <a:t>CNNs have revolutionized image analysis tasks, and have also been applied to other problems (with enough data, and where localized spatial features are useful).</a:t>
            </a:r>
          </a:p>
          <a:p>
            <a:r>
              <a:rPr lang="en-US" dirty="0">
                <a:solidFill>
                  <a:srgbClr val="00B050"/>
                </a:solidFill>
              </a:rPr>
              <a:t>Transformers have had a tremendous impact (via large language models) on processing text, speech and signals.</a:t>
            </a:r>
          </a:p>
          <a:p>
            <a:r>
              <a:rPr lang="en-US" dirty="0">
                <a:solidFill>
                  <a:srgbClr val="FF0000"/>
                </a:solidFill>
              </a:rPr>
              <a:t>Active efforts are under way to reduce the size and computational effort needed for these models: </a:t>
            </a:r>
            <a:r>
              <a:rPr lang="en-US" dirty="0"/>
              <a:t>using an LLM often increases the cost of a search query by a factor of 10 or more; one solution is </a:t>
            </a:r>
            <a:r>
              <a:rPr lang="en-US"/>
              <a:t>to develop smaller  domain-specific LLMs.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8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CEE3-EB55-43D3-2A4D-0DBEFE5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 </a:t>
            </a:r>
            <a:r>
              <a:rPr lang="en-GB" sz="4400" b="1" dirty="0"/>
              <a:t>Why has </a:t>
            </a:r>
            <a:r>
              <a:rPr lang="en-GB" sz="4400" dirty="0"/>
              <a:t>DL</a:t>
            </a:r>
            <a:r>
              <a:rPr lang="en-GB" dirty="0"/>
              <a:t> been so</a:t>
            </a:r>
            <a:r>
              <a:rPr lang="en-GB" sz="4400" dirty="0"/>
              <a:t> successful?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55450-691B-88CE-5490-EB6A3748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sz="2800" dirty="0"/>
              <a:t>The composition of multiple (nonlinear) functions represents real-life processes more accurately.</a:t>
            </a:r>
          </a:p>
          <a:p>
            <a:pPr>
              <a:defRPr/>
            </a:pPr>
            <a:r>
              <a:rPr lang="en-GB" sz="2800" dirty="0"/>
              <a:t>Each layer can represent a different type of mapping.</a:t>
            </a:r>
          </a:p>
          <a:p>
            <a:pPr>
              <a:defRPr/>
            </a:pPr>
            <a:r>
              <a:rPr lang="en-GB" sz="2800" dirty="0"/>
              <a:t>Early layers usually perform explicit feature identification.</a:t>
            </a:r>
          </a:p>
          <a:p>
            <a:pPr>
              <a:defRPr/>
            </a:pPr>
            <a:r>
              <a:rPr lang="en-GB" sz="2800" dirty="0"/>
              <a:t>Each layer may be trained using a different approach, with explicit regularization.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04855-58EA-EB9C-2065-BB09BDA6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1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E613ACA0-224C-55B4-063E-0DE6A8905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3038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GB" altLang="en-US" sz="2800" dirty="0"/>
              <a:t>Breakthrough results in speech recognition and image classification …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F31B863F-2D08-5814-71F1-843A2683D2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963" y="1219200"/>
            <a:ext cx="7772400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altLang="en-US" sz="1200" b="1" dirty="0"/>
              <a:t>From this Hinton et al 2012 paper:</a:t>
            </a:r>
          </a:p>
          <a:p>
            <a:pPr marL="0" indent="0">
              <a:buFontTx/>
              <a:buNone/>
            </a:pPr>
            <a:r>
              <a:rPr lang="en-GB" altLang="en-US" sz="1200" b="1" dirty="0"/>
              <a:t>http://</a:t>
            </a:r>
            <a:r>
              <a:rPr lang="en-GB" altLang="en-US" sz="1200" b="1" dirty="0" err="1"/>
              <a:t>static.googleusercontent.com</a:t>
            </a:r>
            <a:r>
              <a:rPr lang="en-GB" altLang="en-US" sz="1200" b="1" dirty="0"/>
              <a:t>/media/</a:t>
            </a:r>
            <a:r>
              <a:rPr lang="en-GB" altLang="en-US" sz="1200" b="1" dirty="0" err="1"/>
              <a:t>research.google.com</a:t>
            </a:r>
            <a:r>
              <a:rPr lang="en-GB" altLang="en-US" sz="1200" b="1" dirty="0"/>
              <a:t>/</a:t>
            </a:r>
            <a:r>
              <a:rPr lang="en-GB" altLang="en-US" sz="1200" b="1" dirty="0" err="1"/>
              <a:t>en</a:t>
            </a:r>
            <a:r>
              <a:rPr lang="en-GB" altLang="en-US" sz="1200" b="1" dirty="0"/>
              <a:t>//pubs/archive/38131.pdf</a:t>
            </a: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A718CCE6-F7D1-8B66-42F6-0F5120DE2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92300"/>
            <a:ext cx="4044950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3">
            <a:extLst>
              <a:ext uri="{FF2B5EF4-FFF2-40B4-BE49-F238E27FC236}">
                <a16:creationId xmlns:a16="http://schemas.microsoft.com/office/drawing/2014/main" id="{2430A1A5-82C3-4A2E-7C87-DDA3F6BE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1892300"/>
            <a:ext cx="4872038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Rectangle 4">
            <a:extLst>
              <a:ext uri="{FF2B5EF4-FFF2-40B4-BE49-F238E27FC236}">
                <a16:creationId xmlns:a16="http://schemas.microsoft.com/office/drawing/2014/main" id="{DD373589-ED00-FBBC-A266-C70044DAA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3" y="4660900"/>
            <a:ext cx="3352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http://</a:t>
            </a:r>
            <a:r>
              <a:rPr lang="en-GB" altLang="en-US" sz="1800" dirty="0" err="1"/>
              <a:t>yann.lecun.com</a:t>
            </a:r>
            <a:r>
              <a:rPr lang="en-GB" altLang="en-US" sz="1800" dirty="0"/>
              <a:t>/</a:t>
            </a:r>
            <a:r>
              <a:rPr lang="en-GB" altLang="en-US" sz="1800" dirty="0" err="1"/>
              <a:t>exdb</a:t>
            </a:r>
            <a:r>
              <a:rPr lang="en-GB" altLang="en-US" sz="1800" dirty="0"/>
              <a:t>/</a:t>
            </a:r>
            <a:r>
              <a:rPr lang="en-GB" altLang="en-US" sz="1800" dirty="0" err="1"/>
              <a:t>mnist</a:t>
            </a:r>
            <a:r>
              <a:rPr lang="en-GB" altLang="en-US" sz="1800" dirty="0"/>
              <a:t>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6BE1BA-D362-C983-CC38-1A5F5069CC6F}"/>
              </a:ext>
            </a:extLst>
          </p:cNvPr>
          <p:cNvSpPr/>
          <p:nvPr/>
        </p:nvSpPr>
        <p:spPr>
          <a:xfrm>
            <a:off x="80963" y="1219200"/>
            <a:ext cx="9063037" cy="283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1612D-B541-4B0D-BA73-0BA660E1B2E0}"/>
              </a:ext>
            </a:extLst>
          </p:cNvPr>
          <p:cNvSpPr/>
          <p:nvPr/>
        </p:nvSpPr>
        <p:spPr>
          <a:xfrm>
            <a:off x="0" y="4287838"/>
            <a:ext cx="9144000" cy="23923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8440" name="Rectangle 6">
            <a:extLst>
              <a:ext uri="{FF2B5EF4-FFF2-40B4-BE49-F238E27FC236}">
                <a16:creationId xmlns:a16="http://schemas.microsoft.com/office/drawing/2014/main" id="{43E080B5-8730-E06B-993C-EDCBFA395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5030788"/>
            <a:ext cx="5156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/>
              <a:t>http://</a:t>
            </a:r>
            <a:r>
              <a:rPr lang="en-GB" altLang="en-US" sz="1600" dirty="0" err="1"/>
              <a:t>people.idsia.ch</a:t>
            </a:r>
            <a:r>
              <a:rPr lang="en-GB" altLang="en-US" sz="1600" dirty="0"/>
              <a:t>/~</a:t>
            </a:r>
            <a:r>
              <a:rPr lang="en-GB" altLang="en-US" sz="1600" dirty="0" err="1"/>
              <a:t>juergen</a:t>
            </a:r>
            <a:r>
              <a:rPr lang="en-GB" altLang="en-US" sz="1600" dirty="0"/>
              <a:t>/cvpr2012.pdf</a:t>
            </a:r>
          </a:p>
        </p:txBody>
      </p:sp>
      <p:pic>
        <p:nvPicPr>
          <p:cNvPr id="18441" name="Picture 4">
            <a:extLst>
              <a:ext uri="{FF2B5EF4-FFF2-40B4-BE49-F238E27FC236}">
                <a16:creationId xmlns:a16="http://schemas.microsoft.com/office/drawing/2014/main" id="{86754CD9-DB9B-6783-7213-D34E3D31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4446588"/>
            <a:ext cx="4243388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664A38-7653-E854-7151-8374FDB365F6}"/>
              </a:ext>
            </a:extLst>
          </p:cNvPr>
          <p:cNvSpPr/>
          <p:nvPr/>
        </p:nvSpPr>
        <p:spPr>
          <a:xfrm>
            <a:off x="203200" y="3017838"/>
            <a:ext cx="3971925" cy="5984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7243B0-8D62-1CA5-9CB1-667ADD3F3C3E}"/>
              </a:ext>
            </a:extLst>
          </p:cNvPr>
          <p:cNvSpPr/>
          <p:nvPr/>
        </p:nvSpPr>
        <p:spPr>
          <a:xfrm>
            <a:off x="6308725" y="1892300"/>
            <a:ext cx="620713" cy="1838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3BBE52-98D0-58D7-E227-1BB8C1CCC4D4}"/>
              </a:ext>
            </a:extLst>
          </p:cNvPr>
          <p:cNvSpPr/>
          <p:nvPr/>
        </p:nvSpPr>
        <p:spPr>
          <a:xfrm>
            <a:off x="6772275" y="4565650"/>
            <a:ext cx="619125" cy="1838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D941B5-D351-F33F-AE70-FDBB793D3A2E}"/>
              </a:ext>
            </a:extLst>
          </p:cNvPr>
          <p:cNvSpPr/>
          <p:nvPr/>
        </p:nvSpPr>
        <p:spPr>
          <a:xfrm>
            <a:off x="7737475" y="4595813"/>
            <a:ext cx="619125" cy="1838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AECAAC6E-E132-88C9-142F-D692237C8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4000" b="1" dirty="0">
                <a:solidFill>
                  <a:srgbClr val="FF0000"/>
                </a:solidFill>
              </a:rPr>
              <a:t>Vanishing and Exploding Gradients</a:t>
            </a:r>
            <a:endParaRPr lang="en-GB" altLang="en-US" sz="4000" dirty="0">
              <a:solidFill>
                <a:srgbClr val="FF0000"/>
              </a:solidFill>
            </a:endParaRP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6BCD7DB4-3A1C-B401-EE99-F3EEB3298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altLang="en-US" sz="2400" dirty="0"/>
              <a:t>Recall: backpropagation (BP) relies on the chain rule.</a:t>
            </a:r>
          </a:p>
          <a:p>
            <a:pPr marL="0" indent="0">
              <a:buNone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In a DNN, if we use BP, we need to multiple tens of numbers to compute weight changes for the hidden layer that is ten steps away from the output.</a:t>
            </a:r>
          </a:p>
          <a:p>
            <a:pPr marL="0" indent="0">
              <a:buNone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If a few of the multiplied numbers are almost 0, the product is 0, hence no change in weight.</a:t>
            </a:r>
          </a:p>
          <a:p>
            <a:pPr marL="0" indent="0">
              <a:buNone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If all of the multiplied numbers have large magnitude, the product is very large, leading to a huge change in the connection weight in a single iteration.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AECAAC6E-E132-88C9-142F-D692237C8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4000" b="1" dirty="0">
                <a:solidFill>
                  <a:srgbClr val="FF0000"/>
                </a:solidFill>
              </a:rPr>
              <a:t>Can we just use Backpropagation?</a:t>
            </a:r>
            <a:endParaRPr lang="en-GB" altLang="en-US" sz="4000" dirty="0">
              <a:solidFill>
                <a:srgbClr val="FF0000"/>
              </a:solidFill>
            </a:endParaRP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6BCD7DB4-3A1C-B401-EE99-F3EEB3298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Tx/>
              <a:buAutoNum type="arabicPeriod"/>
            </a:pPr>
            <a:r>
              <a:rPr lang="en-GB" altLang="en-US" sz="2400"/>
              <a:t>Each layer of back-propagation weakens the error “signal” coming from outer layers, so that the earliest layers of weights change too slowly.</a:t>
            </a:r>
          </a:p>
          <a:p>
            <a:pPr marL="514350" indent="-514350">
              <a:buFontTx/>
              <a:buAutoNum type="arabicPeriod"/>
            </a:pPr>
            <a:endParaRPr lang="en-GB" altLang="en-US" sz="2400"/>
          </a:p>
          <a:p>
            <a:pPr marL="514350" indent="-514350">
              <a:buFontTx/>
              <a:buAutoNum type="arabicPeriod"/>
            </a:pPr>
            <a:r>
              <a:rPr lang="en-GB" altLang="en-US" sz="2400"/>
              <a:t>Too many weight parameters, resulting in over-fitting and poor generalization.</a:t>
            </a:r>
          </a:p>
          <a:p>
            <a:pPr marL="514350" indent="-514350">
              <a:buFontTx/>
              <a:buAutoNum type="arabicPeriod"/>
            </a:pPr>
            <a:endParaRPr lang="en-GB" altLang="en-US" sz="2400"/>
          </a:p>
          <a:p>
            <a:pPr marL="514350" indent="-514350">
              <a:buFontTx/>
              <a:buAutoNum type="arabicPeriod"/>
            </a:pPr>
            <a:r>
              <a:rPr lang="en-GB" altLang="en-US" sz="2400"/>
              <a:t>Some tasks require “memory” (recent inputs), not possible in strictly feedforward networks.</a:t>
            </a:r>
          </a:p>
          <a:p>
            <a:pPr marL="514350" indent="-514350">
              <a:buFontTx/>
              <a:buAutoNum type="arabicPeriod"/>
            </a:pPr>
            <a:endParaRPr lang="en-GB" altLang="en-US" sz="2400"/>
          </a:p>
        </p:txBody>
      </p:sp>
    </p:spTree>
    <p:extLst>
      <p:ext uri="{BB962C8B-B14F-4D97-AF65-F5344CB8AC3E}">
        <p14:creationId xmlns:p14="http://schemas.microsoft.com/office/powerpoint/2010/main" val="2078169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E54DAB0F-DBE6-4838-AD2B-A48F60CA6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solidFill>
                  <a:schemeClr val="tx1"/>
                </a:solidFill>
              </a:rPr>
              <a:t>The problem with “global” learning in BP</a:t>
            </a:r>
            <a:endParaRPr lang="en-GB" altLang="en-US" sz="3600" dirty="0">
              <a:solidFill>
                <a:schemeClr val="tx1"/>
              </a:solidFill>
            </a:endParaRP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D3CFDFF8-12AA-D926-7A99-BDD9569C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GB" altLang="en-US" sz="2400" dirty="0"/>
          </a:p>
          <a:p>
            <a:pPr>
              <a:defRPr/>
            </a:pPr>
            <a:r>
              <a:rPr lang="en-GB" altLang="en-US" sz="2400" dirty="0"/>
              <a:t>Backpropagation-style learning algorithms focus on “global learning” over the entire data set: </a:t>
            </a:r>
            <a:r>
              <a:rPr lang="en-GB" altLang="en-US" sz="2400" dirty="0">
                <a:solidFill>
                  <a:srgbClr val="0070C0"/>
                </a:solidFill>
              </a:rPr>
              <a:t>each connection weight (in a layer far from the output) is affected by a large number of factors, often pulling in opposite directions.</a:t>
            </a:r>
          </a:p>
          <a:p>
            <a:pPr>
              <a:defRPr/>
            </a:pPr>
            <a:endParaRPr lang="en-GB" altLang="en-US" sz="2400" dirty="0"/>
          </a:p>
          <a:p>
            <a:pPr>
              <a:defRPr/>
            </a:pPr>
            <a:r>
              <a:rPr lang="en-GB" altLang="en-US" sz="2400" dirty="0"/>
              <a:t>Multiple efforts by global learners may cancel each other without improving overall performance.</a:t>
            </a:r>
          </a:p>
          <a:p>
            <a:pPr>
              <a:defRPr/>
            </a:pPr>
            <a:endParaRPr lang="en-GB" altLang="en-US" sz="2400" dirty="0"/>
          </a:p>
          <a:p>
            <a:pPr>
              <a:defRPr/>
            </a:pPr>
            <a:r>
              <a:rPr lang="en-GB" altLang="en-US" sz="2400" dirty="0"/>
              <a:t>Could some layers instead be trained separately from the others?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E54DAB0F-DBE6-4838-AD2B-A48F60CA6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solidFill>
                  <a:schemeClr val="tx1"/>
                </a:solidFill>
              </a:rPr>
              <a:t>Heterogeneity</a:t>
            </a:r>
            <a:endParaRPr lang="en-GB" altLang="en-US" sz="3600" dirty="0">
              <a:solidFill>
                <a:schemeClr val="tx1"/>
              </a:solidFill>
            </a:endParaRP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D3CFDFF8-12AA-D926-7A99-BDD9569C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altLang="en-US" sz="2400" dirty="0"/>
              <a:t>In BP, all layers “look” the same, and are modified similarly.</a:t>
            </a:r>
          </a:p>
          <a:p>
            <a:pPr>
              <a:defRPr/>
            </a:pPr>
            <a:endParaRPr lang="en-GB" altLang="en-US" sz="2400" dirty="0"/>
          </a:p>
          <a:p>
            <a:pPr>
              <a:defRPr/>
            </a:pPr>
            <a:r>
              <a:rPr lang="en-GB" altLang="en-US" sz="2400" dirty="0"/>
              <a:t>Instead, some layers in a DNN could be designed to accomplish specialized tasks, and trained to accomplish the same, almost independently from other layers.</a:t>
            </a:r>
          </a:p>
        </p:txBody>
      </p:sp>
    </p:spTree>
    <p:extLst>
      <p:ext uri="{BB962C8B-B14F-4D97-AF65-F5344CB8AC3E}">
        <p14:creationId xmlns:p14="http://schemas.microsoft.com/office/powerpoint/2010/main" val="196593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E54DAB0F-DBE6-4838-AD2B-A48F60CA6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solidFill>
                  <a:schemeClr val="tx1"/>
                </a:solidFill>
              </a:rPr>
              <a:t>Reducing the number of weights</a:t>
            </a:r>
            <a:endParaRPr lang="en-GB" altLang="en-US" sz="3600" dirty="0">
              <a:solidFill>
                <a:schemeClr val="tx1"/>
              </a:solidFill>
            </a:endParaRP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D3CFDFF8-12AA-D926-7A99-BDD9569C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altLang="en-US" sz="2400" dirty="0">
                <a:solidFill>
                  <a:srgbClr val="FF0000"/>
                </a:solidFill>
              </a:rPr>
              <a:t>The number of learnable weight parameters in a DNN can be extremely large.</a:t>
            </a:r>
          </a:p>
          <a:p>
            <a:pPr>
              <a:defRPr/>
            </a:pPr>
            <a:r>
              <a:rPr lang="en-GB" altLang="en-US" sz="2400" dirty="0"/>
              <a:t>A huge amount of data would be needed to train the same using BP.</a:t>
            </a:r>
          </a:p>
          <a:p>
            <a:pPr>
              <a:defRPr/>
            </a:pPr>
            <a:r>
              <a:rPr lang="en-GB" altLang="en-US" sz="2400" dirty="0">
                <a:solidFill>
                  <a:srgbClr val="0070C0"/>
                </a:solidFill>
              </a:rPr>
              <a:t>For well-known problems (e.g., image analysis):</a:t>
            </a:r>
          </a:p>
          <a:p>
            <a:pPr lvl="1">
              <a:defRPr/>
            </a:pPr>
            <a:r>
              <a:rPr lang="en-GB" altLang="en-US" dirty="0">
                <a:solidFill>
                  <a:srgbClr val="FF0000"/>
                </a:solidFill>
              </a:rPr>
              <a:t>Not every node needs to be connected to every node in the next layer.</a:t>
            </a:r>
          </a:p>
          <a:p>
            <a:pPr lvl="1">
              <a:defRPr/>
            </a:pPr>
            <a:r>
              <a:rPr lang="en-GB" altLang="en-US" dirty="0">
                <a:solidFill>
                  <a:srgbClr val="00B050"/>
                </a:solidFill>
              </a:rPr>
              <a:t>Many parameters can be forced to be 0.</a:t>
            </a:r>
          </a:p>
          <a:p>
            <a:pPr lvl="1">
              <a:defRPr/>
            </a:pPr>
            <a:r>
              <a:rPr lang="en-GB" altLang="en-US" dirty="0">
                <a:solidFill>
                  <a:srgbClr val="C00000"/>
                </a:solidFill>
              </a:rPr>
              <a:t>Many parameters can be constrained to be identical.</a:t>
            </a:r>
          </a:p>
          <a:p>
            <a:pPr lvl="1">
              <a:defRPr/>
            </a:pPr>
            <a:r>
              <a:rPr lang="en-GB" altLang="en-US" dirty="0">
                <a:solidFill>
                  <a:srgbClr val="7030A0"/>
                </a:solidFill>
              </a:rPr>
              <a:t>The node functions can be simpler (e.g., </a:t>
            </a:r>
            <a:r>
              <a:rPr lang="en-GB" altLang="en-US" dirty="0" err="1">
                <a:solidFill>
                  <a:srgbClr val="7030A0"/>
                </a:solidFill>
              </a:rPr>
              <a:t>ReLUs</a:t>
            </a:r>
            <a:r>
              <a:rPr lang="en-GB" altLang="en-US" dirty="0">
                <a:solidFill>
                  <a:srgbClr val="7030A0"/>
                </a:solidFill>
              </a:rPr>
              <a:t> have derivatives of either 0 or 1)</a:t>
            </a:r>
          </a:p>
          <a:p>
            <a:pPr>
              <a:defRPr/>
            </a:pP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722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9908</TotalTime>
  <Words>1781</Words>
  <Application>Microsoft Macintosh PowerPoint</Application>
  <PresentationFormat>On-screen Show (4:3)</PresentationFormat>
  <Paragraphs>162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  Deep Learning</vt:lpstr>
      <vt:lpstr> What is deep learning (DL)? </vt:lpstr>
      <vt:lpstr> Why has DL been so successful? </vt:lpstr>
      <vt:lpstr>Breakthrough results in speech recognition and image classification …</vt:lpstr>
      <vt:lpstr>Vanishing and Exploding Gradients</vt:lpstr>
      <vt:lpstr>Can we just use Backpropagation?</vt:lpstr>
      <vt:lpstr>The problem with “global” learning in BP</vt:lpstr>
      <vt:lpstr>Heterogeneity</vt:lpstr>
      <vt:lpstr>Reducing the number of weights</vt:lpstr>
      <vt:lpstr>What is special about images?</vt:lpstr>
      <vt:lpstr>Useful Innovations</vt:lpstr>
      <vt:lpstr>What deep NN models to use and when?</vt:lpstr>
      <vt:lpstr>Recurrent Neural Networks</vt:lpstr>
      <vt:lpstr>Recurrent Neural Networks with Gated Units</vt:lpstr>
      <vt:lpstr>How does the human visual processing system work?</vt:lpstr>
      <vt:lpstr>What do hidden layers achieve in image analysis problems?</vt:lpstr>
      <vt:lpstr>Hence the motivation for multiple layers: to learn lower and high level features</vt:lpstr>
      <vt:lpstr>Convolutional layers</vt:lpstr>
      <vt:lpstr>Systematic composition of features</vt:lpstr>
      <vt:lpstr> what is this  unit doing?</vt:lpstr>
      <vt:lpstr>successive layers can learn higher-level features …</vt:lpstr>
      <vt:lpstr>An alternative to backpropagation</vt:lpstr>
      <vt:lpstr>The new way to train multi-layer NNs…</vt:lpstr>
      <vt:lpstr>Each auto-encoder is trained, with an absolutely standard weight-adjustment algorithm  to reproduce the input </vt:lpstr>
      <vt:lpstr>Attention Mechanism (for text processing): addresses how much one token affects another</vt:lpstr>
      <vt:lpstr>Transformers</vt:lpstr>
      <vt:lpstr>Other innovations in Deep Learning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</dc:creator>
  <cp:lastModifiedBy>Chilukuri K Mohan</cp:lastModifiedBy>
  <cp:revision>108</cp:revision>
  <dcterms:created xsi:type="dcterms:W3CDTF">1601-01-01T00:00:00Z</dcterms:created>
  <dcterms:modified xsi:type="dcterms:W3CDTF">2023-10-25T15:35:38Z</dcterms:modified>
</cp:coreProperties>
</file>